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80" r:id="rId5"/>
    <p:sldId id="263" r:id="rId6"/>
    <p:sldId id="295" r:id="rId7"/>
    <p:sldId id="281" r:id="rId8"/>
    <p:sldId id="285" r:id="rId9"/>
    <p:sldId id="283" r:id="rId10"/>
    <p:sldId id="289" r:id="rId11"/>
    <p:sldId id="260" r:id="rId12"/>
    <p:sldId id="287" r:id="rId13"/>
    <p:sldId id="288" r:id="rId14"/>
    <p:sldId id="292" r:id="rId15"/>
    <p:sldId id="262" r:id="rId16"/>
    <p:sldId id="269" r:id="rId17"/>
    <p:sldId id="276" r:id="rId18"/>
    <p:sldId id="277" r:id="rId19"/>
    <p:sldId id="278" r:id="rId20"/>
    <p:sldId id="279" r:id="rId21"/>
    <p:sldId id="290" r:id="rId22"/>
    <p:sldId id="286" r:id="rId23"/>
    <p:sldId id="291" r:id="rId24"/>
    <p:sldId id="293" r:id="rId25"/>
    <p:sldId id="294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송승기" initials="송" lastIdx="1" clrIdx="0">
    <p:extLst>
      <p:ext uri="{19B8F6BF-5375-455C-9EA6-DF929625EA0E}">
        <p15:presenceInfo xmlns:p15="http://schemas.microsoft.com/office/powerpoint/2012/main" userId="송승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24" autoAdjust="0"/>
  </p:normalViewPr>
  <p:slideViewPr>
    <p:cSldViewPr>
      <p:cViewPr varScale="1">
        <p:scale>
          <a:sx n="73" d="100"/>
          <a:sy n="73" d="100"/>
        </p:scale>
        <p:origin x="110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9569;&#49849;&#44592;\Downloads\&#51452;&#50836;_&#51064;&#44396;&#51648;&#54364;_&#49457;&#48708;_&#51064;&#44396;&#49457;&#51109;&#47456;_&#51064;&#44396;&#44396;&#51312;_&#48512;&#50577;&#48708;_&#46321;____&#51204;&#44397;_2018092923041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49569;&#49849;&#44592;\Downloads\&#51452;&#50836;_&#51064;&#44396;&#51648;&#54364;_&#49457;&#48708;_&#51064;&#44396;&#49457;&#51109;&#47456;_&#51064;&#44396;&#44396;&#51312;_&#48512;&#50577;&#48708;_&#46321;____&#51204;&#44397;_20180929230414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세대 갈등에 대한 세대별 인식 차이</a:t>
            </a:r>
          </a:p>
        </c:rich>
      </c:tx>
      <c:layout>
        <c:manualLayout>
          <c:xMode val="edge"/>
          <c:yMode val="edge"/>
          <c:x val="0.40934891732283463"/>
          <c:y val="1.87499999999999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노년층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노인 청년간 대화가 안통한다</c:v>
                </c:pt>
                <c:pt idx="1">
                  <c:v>노인 청년간 갈등이 심하다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51.5</c:v>
                </c:pt>
                <c:pt idx="1">
                  <c:v>44.3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C0-45B0-B6BC-FF61511C47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청년층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노인 청년간 대화가 안통한다</c:v>
                </c:pt>
                <c:pt idx="1">
                  <c:v>노인 청년간 갈등이 심하다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88.5</c:v>
                </c:pt>
                <c:pt idx="1">
                  <c:v>81.900000000000006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C0-45B0-B6BC-FF61511C47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14540312"/>
        <c:axId val="514542608"/>
      </c:barChart>
      <c:catAx>
        <c:axId val="514540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542608"/>
        <c:crosses val="autoZero"/>
        <c:auto val="1"/>
        <c:lblAlgn val="ctr"/>
        <c:lblOffset val="100"/>
        <c:noMultiLvlLbl val="0"/>
      </c:catAx>
      <c:valAx>
        <c:axId val="5145426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540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6"/>
          <c:order val="6"/>
          <c:tx>
            <c:strRef>
              <c:f>[주요_인구지표_성비_인구성장률_인구구조_부양비_등____전국_20180929230414.xlsx]데이터!$A$8:$B$8</c:f>
              <c:strCache>
                <c:ptCount val="2"/>
                <c:pt idx="0">
                  <c:v>가정별</c:v>
                </c:pt>
                <c:pt idx="1">
                  <c:v>인구(명): 15-64세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[주요_인구지표_성비_인구성장률_인구구조_부양비_등____전국_20180929230414.xlsx]데이터!$C$1:$BA$1</c:f>
              <c:strCache>
                <c:ptCount val="5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  <c:pt idx="11">
                  <c:v>2026</c:v>
                </c:pt>
                <c:pt idx="12">
                  <c:v>2027</c:v>
                </c:pt>
                <c:pt idx="13">
                  <c:v>2028</c:v>
                </c:pt>
                <c:pt idx="14">
                  <c:v>2029</c:v>
                </c:pt>
                <c:pt idx="15">
                  <c:v>2030</c:v>
                </c:pt>
                <c:pt idx="16">
                  <c:v>2031</c:v>
                </c:pt>
                <c:pt idx="17">
                  <c:v>2032</c:v>
                </c:pt>
                <c:pt idx="18">
                  <c:v>2033</c:v>
                </c:pt>
                <c:pt idx="19">
                  <c:v>2034</c:v>
                </c:pt>
                <c:pt idx="20">
                  <c:v>2035</c:v>
                </c:pt>
                <c:pt idx="21">
                  <c:v>2036</c:v>
                </c:pt>
                <c:pt idx="22">
                  <c:v>2037</c:v>
                </c:pt>
                <c:pt idx="23">
                  <c:v>2038</c:v>
                </c:pt>
                <c:pt idx="24">
                  <c:v>2039</c:v>
                </c:pt>
                <c:pt idx="25">
                  <c:v>2040</c:v>
                </c:pt>
                <c:pt idx="26">
                  <c:v>2041</c:v>
                </c:pt>
                <c:pt idx="27">
                  <c:v>2042</c:v>
                </c:pt>
                <c:pt idx="28">
                  <c:v>2043</c:v>
                </c:pt>
                <c:pt idx="29">
                  <c:v>2044</c:v>
                </c:pt>
                <c:pt idx="30">
                  <c:v>2045</c:v>
                </c:pt>
                <c:pt idx="31">
                  <c:v>2046</c:v>
                </c:pt>
                <c:pt idx="32">
                  <c:v>2047</c:v>
                </c:pt>
                <c:pt idx="33">
                  <c:v>2048</c:v>
                </c:pt>
                <c:pt idx="34">
                  <c:v>2049</c:v>
                </c:pt>
                <c:pt idx="35">
                  <c:v>2050</c:v>
                </c:pt>
                <c:pt idx="36">
                  <c:v>2051</c:v>
                </c:pt>
                <c:pt idx="37">
                  <c:v>2052</c:v>
                </c:pt>
                <c:pt idx="38">
                  <c:v>2053</c:v>
                </c:pt>
                <c:pt idx="39">
                  <c:v>2054</c:v>
                </c:pt>
                <c:pt idx="40">
                  <c:v>2055</c:v>
                </c:pt>
                <c:pt idx="41">
                  <c:v>2056</c:v>
                </c:pt>
                <c:pt idx="42">
                  <c:v>2057</c:v>
                </c:pt>
                <c:pt idx="43">
                  <c:v>2058</c:v>
                </c:pt>
                <c:pt idx="44">
                  <c:v>2059</c:v>
                </c:pt>
                <c:pt idx="45">
                  <c:v>2060</c:v>
                </c:pt>
                <c:pt idx="46">
                  <c:v>2061</c:v>
                </c:pt>
                <c:pt idx="47">
                  <c:v>2062</c:v>
                </c:pt>
                <c:pt idx="48">
                  <c:v>2063</c:v>
                </c:pt>
                <c:pt idx="49">
                  <c:v>2064</c:v>
                </c:pt>
                <c:pt idx="50">
                  <c:v>2065</c:v>
                </c:pt>
              </c:strCache>
            </c:strRef>
          </c:cat>
          <c:val>
            <c:numRef>
              <c:f>[주요_인구지표_성비_인구성장률_인구구조_부양비_등____전국_20180929230414.xlsx]데이터!$C$8:$BA$8</c:f>
              <c:numCache>
                <c:formatCode>#,##0</c:formatCode>
                <c:ptCount val="51"/>
                <c:pt idx="0">
                  <c:v>37443896</c:v>
                </c:pt>
                <c:pt idx="1">
                  <c:v>37626546</c:v>
                </c:pt>
                <c:pt idx="2">
                  <c:v>37619640</c:v>
                </c:pt>
                <c:pt idx="3">
                  <c:v>37573903</c:v>
                </c:pt>
                <c:pt idx="4">
                  <c:v>37505502</c:v>
                </c:pt>
                <c:pt idx="5">
                  <c:v>37265725</c:v>
                </c:pt>
                <c:pt idx="6">
                  <c:v>37035022</c:v>
                </c:pt>
                <c:pt idx="7">
                  <c:v>36787341</c:v>
                </c:pt>
                <c:pt idx="8">
                  <c:v>36519406</c:v>
                </c:pt>
                <c:pt idx="9">
                  <c:v>36181953</c:v>
                </c:pt>
                <c:pt idx="10">
                  <c:v>35756863</c:v>
                </c:pt>
                <c:pt idx="11">
                  <c:v>35319747</c:v>
                </c:pt>
                <c:pt idx="12">
                  <c:v>34989213</c:v>
                </c:pt>
                <c:pt idx="13">
                  <c:v>34584079</c:v>
                </c:pt>
                <c:pt idx="14">
                  <c:v>34265734</c:v>
                </c:pt>
                <c:pt idx="15">
                  <c:v>33877527</c:v>
                </c:pt>
                <c:pt idx="16">
                  <c:v>33479984</c:v>
                </c:pt>
                <c:pt idx="17">
                  <c:v>33080122</c:v>
                </c:pt>
                <c:pt idx="18">
                  <c:v>32657203</c:v>
                </c:pt>
                <c:pt idx="19">
                  <c:v>32145201</c:v>
                </c:pt>
                <c:pt idx="20">
                  <c:v>31676747</c:v>
                </c:pt>
                <c:pt idx="21">
                  <c:v>31174353</c:v>
                </c:pt>
                <c:pt idx="22">
                  <c:v>30707296</c:v>
                </c:pt>
                <c:pt idx="23">
                  <c:v>30245401</c:v>
                </c:pt>
                <c:pt idx="24">
                  <c:v>29804191</c:v>
                </c:pt>
                <c:pt idx="25">
                  <c:v>29431144</c:v>
                </c:pt>
                <c:pt idx="26">
                  <c:v>29096941</c:v>
                </c:pt>
                <c:pt idx="27">
                  <c:v>28782376</c:v>
                </c:pt>
                <c:pt idx="28">
                  <c:v>28459494</c:v>
                </c:pt>
                <c:pt idx="29">
                  <c:v>28124832</c:v>
                </c:pt>
                <c:pt idx="30">
                  <c:v>27717509</c:v>
                </c:pt>
                <c:pt idx="31">
                  <c:v>27299585</c:v>
                </c:pt>
                <c:pt idx="32">
                  <c:v>26875919</c:v>
                </c:pt>
                <c:pt idx="33">
                  <c:v>26499178</c:v>
                </c:pt>
                <c:pt idx="34">
                  <c:v>26179789</c:v>
                </c:pt>
                <c:pt idx="35">
                  <c:v>25904596</c:v>
                </c:pt>
                <c:pt idx="36">
                  <c:v>25616462</c:v>
                </c:pt>
                <c:pt idx="37">
                  <c:v>25335845</c:v>
                </c:pt>
                <c:pt idx="38">
                  <c:v>25054621</c:v>
                </c:pt>
                <c:pt idx="39">
                  <c:v>24750466</c:v>
                </c:pt>
                <c:pt idx="40">
                  <c:v>24421455</c:v>
                </c:pt>
                <c:pt idx="41">
                  <c:v>24076870</c:v>
                </c:pt>
                <c:pt idx="42">
                  <c:v>23671150</c:v>
                </c:pt>
                <c:pt idx="43">
                  <c:v>23254442</c:v>
                </c:pt>
                <c:pt idx="44">
                  <c:v>22846271</c:v>
                </c:pt>
                <c:pt idx="45">
                  <c:v>22444457</c:v>
                </c:pt>
                <c:pt idx="46">
                  <c:v>22040378</c:v>
                </c:pt>
                <c:pt idx="47">
                  <c:v>21657790</c:v>
                </c:pt>
                <c:pt idx="48">
                  <c:v>21291966</c:v>
                </c:pt>
                <c:pt idx="49">
                  <c:v>20959596</c:v>
                </c:pt>
                <c:pt idx="50">
                  <c:v>20619500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BF6-4177-81D5-1B16BD6ECFCA}"/>
            </c:ext>
          </c:extLst>
        </c:ser>
        <c:ser>
          <c:idx val="7"/>
          <c:order val="7"/>
          <c:tx>
            <c:strRef>
              <c:f>[주요_인구지표_성비_인구성장률_인구구조_부양비_등____전국_20180929230414.xlsx]데이터!$A$9:$B$9</c:f>
              <c:strCache>
                <c:ptCount val="2"/>
                <c:pt idx="0">
                  <c:v>가정별</c:v>
                </c:pt>
                <c:pt idx="1">
                  <c:v>인구(명): 65세 이상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strRef>
              <c:f>[주요_인구지표_성비_인구성장률_인구구조_부양비_등____전국_20180929230414.xlsx]데이터!$C$1:$BA$1</c:f>
              <c:strCache>
                <c:ptCount val="5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  <c:pt idx="11">
                  <c:v>2026</c:v>
                </c:pt>
                <c:pt idx="12">
                  <c:v>2027</c:v>
                </c:pt>
                <c:pt idx="13">
                  <c:v>2028</c:v>
                </c:pt>
                <c:pt idx="14">
                  <c:v>2029</c:v>
                </c:pt>
                <c:pt idx="15">
                  <c:v>2030</c:v>
                </c:pt>
                <c:pt idx="16">
                  <c:v>2031</c:v>
                </c:pt>
                <c:pt idx="17">
                  <c:v>2032</c:v>
                </c:pt>
                <c:pt idx="18">
                  <c:v>2033</c:v>
                </c:pt>
                <c:pt idx="19">
                  <c:v>2034</c:v>
                </c:pt>
                <c:pt idx="20">
                  <c:v>2035</c:v>
                </c:pt>
                <c:pt idx="21">
                  <c:v>2036</c:v>
                </c:pt>
                <c:pt idx="22">
                  <c:v>2037</c:v>
                </c:pt>
                <c:pt idx="23">
                  <c:v>2038</c:v>
                </c:pt>
                <c:pt idx="24">
                  <c:v>2039</c:v>
                </c:pt>
                <c:pt idx="25">
                  <c:v>2040</c:v>
                </c:pt>
                <c:pt idx="26">
                  <c:v>2041</c:v>
                </c:pt>
                <c:pt idx="27">
                  <c:v>2042</c:v>
                </c:pt>
                <c:pt idx="28">
                  <c:v>2043</c:v>
                </c:pt>
                <c:pt idx="29">
                  <c:v>2044</c:v>
                </c:pt>
                <c:pt idx="30">
                  <c:v>2045</c:v>
                </c:pt>
                <c:pt idx="31">
                  <c:v>2046</c:v>
                </c:pt>
                <c:pt idx="32">
                  <c:v>2047</c:v>
                </c:pt>
                <c:pt idx="33">
                  <c:v>2048</c:v>
                </c:pt>
                <c:pt idx="34">
                  <c:v>2049</c:v>
                </c:pt>
                <c:pt idx="35">
                  <c:v>2050</c:v>
                </c:pt>
                <c:pt idx="36">
                  <c:v>2051</c:v>
                </c:pt>
                <c:pt idx="37">
                  <c:v>2052</c:v>
                </c:pt>
                <c:pt idx="38">
                  <c:v>2053</c:v>
                </c:pt>
                <c:pt idx="39">
                  <c:v>2054</c:v>
                </c:pt>
                <c:pt idx="40">
                  <c:v>2055</c:v>
                </c:pt>
                <c:pt idx="41">
                  <c:v>2056</c:v>
                </c:pt>
                <c:pt idx="42">
                  <c:v>2057</c:v>
                </c:pt>
                <c:pt idx="43">
                  <c:v>2058</c:v>
                </c:pt>
                <c:pt idx="44">
                  <c:v>2059</c:v>
                </c:pt>
                <c:pt idx="45">
                  <c:v>2060</c:v>
                </c:pt>
                <c:pt idx="46">
                  <c:v>2061</c:v>
                </c:pt>
                <c:pt idx="47">
                  <c:v>2062</c:v>
                </c:pt>
                <c:pt idx="48">
                  <c:v>2063</c:v>
                </c:pt>
                <c:pt idx="49">
                  <c:v>2064</c:v>
                </c:pt>
                <c:pt idx="50">
                  <c:v>2065</c:v>
                </c:pt>
              </c:strCache>
            </c:strRef>
          </c:cat>
          <c:val>
            <c:numRef>
              <c:f>[주요_인구지표_성비_인구성장률_인구구조_부양비_등____전국_20180929230414.xlsx]데이터!$C$9:$BA$9</c:f>
              <c:numCache>
                <c:formatCode>#,##0</c:formatCode>
                <c:ptCount val="51"/>
                <c:pt idx="0">
                  <c:v>6541168</c:v>
                </c:pt>
                <c:pt idx="1">
                  <c:v>6762842</c:v>
                </c:pt>
                <c:pt idx="2">
                  <c:v>7075518</c:v>
                </c:pt>
                <c:pt idx="3">
                  <c:v>7380510</c:v>
                </c:pt>
                <c:pt idx="4">
                  <c:v>7693721</c:v>
                </c:pt>
                <c:pt idx="5">
                  <c:v>8133668</c:v>
                </c:pt>
                <c:pt idx="6">
                  <c:v>8543877</c:v>
                </c:pt>
                <c:pt idx="7">
                  <c:v>8978106</c:v>
                </c:pt>
                <c:pt idx="8">
                  <c:v>9448894</c:v>
                </c:pt>
                <c:pt idx="9">
                  <c:v>9944083</c:v>
                </c:pt>
                <c:pt idx="10">
                  <c:v>10507986</c:v>
                </c:pt>
                <c:pt idx="11">
                  <c:v>11107924</c:v>
                </c:pt>
                <c:pt idx="12">
                  <c:v>11579070</c:v>
                </c:pt>
                <c:pt idx="13">
                  <c:v>12102981</c:v>
                </c:pt>
                <c:pt idx="14">
                  <c:v>12498444</c:v>
                </c:pt>
                <c:pt idx="15">
                  <c:v>12955095</c:v>
                </c:pt>
                <c:pt idx="16">
                  <c:v>13390564</c:v>
                </c:pt>
                <c:pt idx="17">
                  <c:v>13804244</c:v>
                </c:pt>
                <c:pt idx="18">
                  <c:v>14229787</c:v>
                </c:pt>
                <c:pt idx="19">
                  <c:v>14731255</c:v>
                </c:pt>
                <c:pt idx="20">
                  <c:v>15175901</c:v>
                </c:pt>
                <c:pt idx="21">
                  <c:v>15641443</c:v>
                </c:pt>
                <c:pt idx="22">
                  <c:v>16059687</c:v>
                </c:pt>
                <c:pt idx="23">
                  <c:v>16461410</c:v>
                </c:pt>
                <c:pt idx="24">
                  <c:v>16830909</c:v>
                </c:pt>
                <c:pt idx="25">
                  <c:v>17120010</c:v>
                </c:pt>
                <c:pt idx="26">
                  <c:v>17356804</c:v>
                </c:pt>
                <c:pt idx="27">
                  <c:v>17558811</c:v>
                </c:pt>
                <c:pt idx="28">
                  <c:v>17752393</c:v>
                </c:pt>
                <c:pt idx="29">
                  <c:v>17939353</c:v>
                </c:pt>
                <c:pt idx="30">
                  <c:v>18179045</c:v>
                </c:pt>
                <c:pt idx="31">
                  <c:v>18407937</c:v>
                </c:pt>
                <c:pt idx="32">
                  <c:v>18619551</c:v>
                </c:pt>
                <c:pt idx="33">
                  <c:v>18760624</c:v>
                </c:pt>
                <c:pt idx="34">
                  <c:v>18820443</c:v>
                </c:pt>
                <c:pt idx="35">
                  <c:v>18812645</c:v>
                </c:pt>
                <c:pt idx="36">
                  <c:v>18794970</c:v>
                </c:pt>
                <c:pt idx="37">
                  <c:v>18747578</c:v>
                </c:pt>
                <c:pt idx="38">
                  <c:v>18681410</c:v>
                </c:pt>
                <c:pt idx="39">
                  <c:v>18621977</c:v>
                </c:pt>
                <c:pt idx="40">
                  <c:v>18573573</c:v>
                </c:pt>
                <c:pt idx="41">
                  <c:v>18529263</c:v>
                </c:pt>
                <c:pt idx="42">
                  <c:v>18536944</c:v>
                </c:pt>
                <c:pt idx="43">
                  <c:v>18548868</c:v>
                </c:pt>
                <c:pt idx="44">
                  <c:v>18547393</c:v>
                </c:pt>
                <c:pt idx="45">
                  <c:v>18536378</c:v>
                </c:pt>
                <c:pt idx="46">
                  <c:v>18525372</c:v>
                </c:pt>
                <c:pt idx="47">
                  <c:v>18491058</c:v>
                </c:pt>
                <c:pt idx="48">
                  <c:v>18438801</c:v>
                </c:pt>
                <c:pt idx="49">
                  <c:v>18352197</c:v>
                </c:pt>
                <c:pt idx="50">
                  <c:v>18272966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BF6-4177-81D5-1B16BD6ECF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0745368"/>
        <c:axId val="45074438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[주요_인구지표_성비_인구성장률_인구구조_부양비_등____전국_20180929230414.xlsx]데이터!$A$2:$B$2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총인구(명)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[주요_인구지표_성비_인구성장률_인구구조_부양비_등____전국_20180929230414.xlsx]데이터!$C$2:$BA$2</c15:sqref>
                        </c15:formulaRef>
                      </c:ext>
                    </c:extLst>
                    <c:numCache>
                      <c:formatCode>#,##0</c:formatCode>
                      <c:ptCount val="51"/>
                      <c:pt idx="0">
                        <c:v>51014947</c:v>
                      </c:pt>
                      <c:pt idx="1">
                        <c:v>51245707</c:v>
                      </c:pt>
                      <c:pt idx="2">
                        <c:v>51446201</c:v>
                      </c:pt>
                      <c:pt idx="3">
                        <c:v>51635256</c:v>
                      </c:pt>
                      <c:pt idx="4">
                        <c:v>51811167</c:v>
                      </c:pt>
                      <c:pt idx="5">
                        <c:v>51973817</c:v>
                      </c:pt>
                      <c:pt idx="6">
                        <c:v>52123644</c:v>
                      </c:pt>
                      <c:pt idx="7">
                        <c:v>52261368</c:v>
                      </c:pt>
                      <c:pt idx="8">
                        <c:v>52388225</c:v>
                      </c:pt>
                      <c:pt idx="9">
                        <c:v>52504489</c:v>
                      </c:pt>
                      <c:pt idx="10">
                        <c:v>52609988</c:v>
                      </c:pt>
                      <c:pt idx="11">
                        <c:v>52704191</c:v>
                      </c:pt>
                      <c:pt idx="12">
                        <c:v>52785954</c:v>
                      </c:pt>
                      <c:pt idx="13">
                        <c:v>52853776</c:v>
                      </c:pt>
                      <c:pt idx="14">
                        <c:v>52906095</c:v>
                      </c:pt>
                      <c:pt idx="15">
                        <c:v>52941342</c:v>
                      </c:pt>
                      <c:pt idx="16">
                        <c:v>52957605</c:v>
                      </c:pt>
                      <c:pt idx="17">
                        <c:v>52956398</c:v>
                      </c:pt>
                      <c:pt idx="18">
                        <c:v>52936181</c:v>
                      </c:pt>
                      <c:pt idx="19">
                        <c:v>52895629</c:v>
                      </c:pt>
                      <c:pt idx="20">
                        <c:v>52833722</c:v>
                      </c:pt>
                      <c:pt idx="21">
                        <c:v>52749649</c:v>
                      </c:pt>
                      <c:pt idx="22">
                        <c:v>52643707</c:v>
                      </c:pt>
                      <c:pt idx="23">
                        <c:v>52516242</c:v>
                      </c:pt>
                      <c:pt idx="24">
                        <c:v>52367501</c:v>
                      </c:pt>
                      <c:pt idx="25">
                        <c:v>52197882</c:v>
                      </c:pt>
                      <c:pt idx="26">
                        <c:v>52007835</c:v>
                      </c:pt>
                      <c:pt idx="27">
                        <c:v>51797682</c:v>
                      </c:pt>
                      <c:pt idx="28">
                        <c:v>51567945</c:v>
                      </c:pt>
                      <c:pt idx="29">
                        <c:v>51319000</c:v>
                      </c:pt>
                      <c:pt idx="30">
                        <c:v>51051159</c:v>
                      </c:pt>
                      <c:pt idx="31">
                        <c:v>50764528</c:v>
                      </c:pt>
                      <c:pt idx="32">
                        <c:v>50458796</c:v>
                      </c:pt>
                      <c:pt idx="33">
                        <c:v>50134445</c:v>
                      </c:pt>
                      <c:pt idx="34">
                        <c:v>49792053</c:v>
                      </c:pt>
                      <c:pt idx="35">
                        <c:v>49432752</c:v>
                      </c:pt>
                      <c:pt idx="36">
                        <c:v>49057535</c:v>
                      </c:pt>
                      <c:pt idx="37">
                        <c:v>48667116</c:v>
                      </c:pt>
                      <c:pt idx="38">
                        <c:v>48264069</c:v>
                      </c:pt>
                      <c:pt idx="39">
                        <c:v>47851040</c:v>
                      </c:pt>
                      <c:pt idx="40">
                        <c:v>47429589</c:v>
                      </c:pt>
                      <c:pt idx="41">
                        <c:v>47001133</c:v>
                      </c:pt>
                      <c:pt idx="42">
                        <c:v>46567092</c:v>
                      </c:pt>
                      <c:pt idx="43">
                        <c:v>46129056</c:v>
                      </c:pt>
                      <c:pt idx="44">
                        <c:v>45688278</c:v>
                      </c:pt>
                      <c:pt idx="45">
                        <c:v>45245985</c:v>
                      </c:pt>
                      <c:pt idx="46">
                        <c:v>44802789</c:v>
                      </c:pt>
                      <c:pt idx="47">
                        <c:v>44358841</c:v>
                      </c:pt>
                      <c:pt idx="48">
                        <c:v>43914468</c:v>
                      </c:pt>
                      <c:pt idx="49">
                        <c:v>43469550</c:v>
                      </c:pt>
                      <c:pt idx="50">
                        <c:v>43024097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4BF6-4177-81D5-1B16BD6ECFCA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[주요_인구지표_성비_인구성장률_인구구조_부양비_등____전국_20180929230414.xlsx]데이터!$A$3:$B$3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남자(명)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[주요_인구지표_성비_인구성장률_인구구조_부양비_등____전국_20180929230414.xlsx]데이터!$C$3:$BA$3</c15:sqref>
                        </c15:formulaRef>
                      </c:ext>
                    </c:extLst>
                    <c:numCache>
                      <c:formatCode>#,##0</c:formatCode>
                      <c:ptCount val="51"/>
                      <c:pt idx="0">
                        <c:v>25585894</c:v>
                      </c:pt>
                      <c:pt idx="1">
                        <c:v>25693983</c:v>
                      </c:pt>
                      <c:pt idx="2">
                        <c:v>25790240</c:v>
                      </c:pt>
                      <c:pt idx="3">
                        <c:v>25881143</c:v>
                      </c:pt>
                      <c:pt idx="4">
                        <c:v>25965657</c:v>
                      </c:pt>
                      <c:pt idx="5">
                        <c:v>26043821</c:v>
                      </c:pt>
                      <c:pt idx="6">
                        <c:v>26116012</c:v>
                      </c:pt>
                      <c:pt idx="7">
                        <c:v>26182270</c:v>
                      </c:pt>
                      <c:pt idx="8">
                        <c:v>26243080</c:v>
                      </c:pt>
                      <c:pt idx="9">
                        <c:v>26298796</c:v>
                      </c:pt>
                      <c:pt idx="10">
                        <c:v>26349538</c:v>
                      </c:pt>
                      <c:pt idx="11">
                        <c:v>26394960</c:v>
                      </c:pt>
                      <c:pt idx="12">
                        <c:v>26434319</c:v>
                      </c:pt>
                      <c:pt idx="13">
                        <c:v>26466983</c:v>
                      </c:pt>
                      <c:pt idx="14">
                        <c:v>26491974</c:v>
                      </c:pt>
                      <c:pt idx="15">
                        <c:v>26507827</c:v>
                      </c:pt>
                      <c:pt idx="16">
                        <c:v>26513481</c:v>
                      </c:pt>
                      <c:pt idx="17">
                        <c:v>26510125</c:v>
                      </c:pt>
                      <c:pt idx="18">
                        <c:v>26497032</c:v>
                      </c:pt>
                      <c:pt idx="19">
                        <c:v>26473227</c:v>
                      </c:pt>
                      <c:pt idx="20">
                        <c:v>26437926</c:v>
                      </c:pt>
                      <c:pt idx="21">
                        <c:v>26390953</c:v>
                      </c:pt>
                      <c:pt idx="22">
                        <c:v>26332619</c:v>
                      </c:pt>
                      <c:pt idx="23">
                        <c:v>26263137</c:v>
                      </c:pt>
                      <c:pt idx="24">
                        <c:v>26182896</c:v>
                      </c:pt>
                      <c:pt idx="25">
                        <c:v>26092123</c:v>
                      </c:pt>
                      <c:pt idx="26">
                        <c:v>25991123</c:v>
                      </c:pt>
                      <c:pt idx="27">
                        <c:v>25880263</c:v>
                      </c:pt>
                      <c:pt idx="28">
                        <c:v>25759864</c:v>
                      </c:pt>
                      <c:pt idx="29">
                        <c:v>25630239</c:v>
                      </c:pt>
                      <c:pt idx="30">
                        <c:v>25492030</c:v>
                      </c:pt>
                      <c:pt idx="31">
                        <c:v>25345462</c:v>
                      </c:pt>
                      <c:pt idx="32">
                        <c:v>25190520</c:v>
                      </c:pt>
                      <c:pt idx="33">
                        <c:v>25027393</c:v>
                      </c:pt>
                      <c:pt idx="34">
                        <c:v>24856335</c:v>
                      </c:pt>
                      <c:pt idx="35">
                        <c:v>24678225</c:v>
                      </c:pt>
                      <c:pt idx="36">
                        <c:v>24493749</c:v>
                      </c:pt>
                      <c:pt idx="37">
                        <c:v>24303283</c:v>
                      </c:pt>
                      <c:pt idx="38">
                        <c:v>24107802</c:v>
                      </c:pt>
                      <c:pt idx="39">
                        <c:v>23908559</c:v>
                      </c:pt>
                      <c:pt idx="40">
                        <c:v>23706130</c:v>
                      </c:pt>
                      <c:pt idx="41">
                        <c:v>23501150</c:v>
                      </c:pt>
                      <c:pt idx="42">
                        <c:v>23294347</c:v>
                      </c:pt>
                      <c:pt idx="43">
                        <c:v>23086221</c:v>
                      </c:pt>
                      <c:pt idx="44">
                        <c:v>22877162</c:v>
                      </c:pt>
                      <c:pt idx="45">
                        <c:v>22667559</c:v>
                      </c:pt>
                      <c:pt idx="46">
                        <c:v>22457511</c:v>
                      </c:pt>
                      <c:pt idx="47">
                        <c:v>22247120</c:v>
                      </c:pt>
                      <c:pt idx="48">
                        <c:v>22036537</c:v>
                      </c:pt>
                      <c:pt idx="49">
                        <c:v>21825719</c:v>
                      </c:pt>
                      <c:pt idx="50">
                        <c:v>21614622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BF6-4177-81D5-1B16BD6ECFCA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[주요_인구지표_성비_인구성장률_인구구조_부양비_등____전국_20180929230414.xlsx]데이터!$A$4:$B$4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여자(명)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[주요_인구지표_성비_인구성장률_인구구조_부양비_등____전국_20180929230414.xlsx]데이터!$C$4:$BA$4</c15:sqref>
                        </c15:formulaRef>
                      </c:ext>
                    </c:extLst>
                    <c:numCache>
                      <c:formatCode>#,##0</c:formatCode>
                      <c:ptCount val="51"/>
                      <c:pt idx="0">
                        <c:v>25429053</c:v>
                      </c:pt>
                      <c:pt idx="1">
                        <c:v>25551724</c:v>
                      </c:pt>
                      <c:pt idx="2">
                        <c:v>25655961</c:v>
                      </c:pt>
                      <c:pt idx="3">
                        <c:v>25754113</c:v>
                      </c:pt>
                      <c:pt idx="4">
                        <c:v>25845510</c:v>
                      </c:pt>
                      <c:pt idx="5">
                        <c:v>25929996</c:v>
                      </c:pt>
                      <c:pt idx="6">
                        <c:v>26007632</c:v>
                      </c:pt>
                      <c:pt idx="7">
                        <c:v>26079098</c:v>
                      </c:pt>
                      <c:pt idx="8">
                        <c:v>26145145</c:v>
                      </c:pt>
                      <c:pt idx="9">
                        <c:v>26205693</c:v>
                      </c:pt>
                      <c:pt idx="10">
                        <c:v>26260450</c:v>
                      </c:pt>
                      <c:pt idx="11">
                        <c:v>26309231</c:v>
                      </c:pt>
                      <c:pt idx="12">
                        <c:v>26351635</c:v>
                      </c:pt>
                      <c:pt idx="13">
                        <c:v>26386793</c:v>
                      </c:pt>
                      <c:pt idx="14">
                        <c:v>26414121</c:v>
                      </c:pt>
                      <c:pt idx="15">
                        <c:v>26433515</c:v>
                      </c:pt>
                      <c:pt idx="16">
                        <c:v>26444124</c:v>
                      </c:pt>
                      <c:pt idx="17">
                        <c:v>26446273</c:v>
                      </c:pt>
                      <c:pt idx="18">
                        <c:v>26439149</c:v>
                      </c:pt>
                      <c:pt idx="19">
                        <c:v>26422402</c:v>
                      </c:pt>
                      <c:pt idx="20">
                        <c:v>26395796</c:v>
                      </c:pt>
                      <c:pt idx="21">
                        <c:v>26358696</c:v>
                      </c:pt>
                      <c:pt idx="22">
                        <c:v>26311088</c:v>
                      </c:pt>
                      <c:pt idx="23">
                        <c:v>26253105</c:v>
                      </c:pt>
                      <c:pt idx="24">
                        <c:v>26184605</c:v>
                      </c:pt>
                      <c:pt idx="25">
                        <c:v>26105759</c:v>
                      </c:pt>
                      <c:pt idx="26">
                        <c:v>26016712</c:v>
                      </c:pt>
                      <c:pt idx="27">
                        <c:v>25917419</c:v>
                      </c:pt>
                      <c:pt idx="28">
                        <c:v>25808081</c:v>
                      </c:pt>
                      <c:pt idx="29">
                        <c:v>25688761</c:v>
                      </c:pt>
                      <c:pt idx="30">
                        <c:v>25559129</c:v>
                      </c:pt>
                      <c:pt idx="31">
                        <c:v>25419066</c:v>
                      </c:pt>
                      <c:pt idx="32">
                        <c:v>25268276</c:v>
                      </c:pt>
                      <c:pt idx="33">
                        <c:v>25107052</c:v>
                      </c:pt>
                      <c:pt idx="34">
                        <c:v>24935718</c:v>
                      </c:pt>
                      <c:pt idx="35">
                        <c:v>24754527</c:v>
                      </c:pt>
                      <c:pt idx="36">
                        <c:v>24563786</c:v>
                      </c:pt>
                      <c:pt idx="37">
                        <c:v>24363833</c:v>
                      </c:pt>
                      <c:pt idx="38">
                        <c:v>24156267</c:v>
                      </c:pt>
                      <c:pt idx="39">
                        <c:v>23942481</c:v>
                      </c:pt>
                      <c:pt idx="40">
                        <c:v>23723459</c:v>
                      </c:pt>
                      <c:pt idx="41">
                        <c:v>23499983</c:v>
                      </c:pt>
                      <c:pt idx="42">
                        <c:v>23272745</c:v>
                      </c:pt>
                      <c:pt idx="43">
                        <c:v>23042835</c:v>
                      </c:pt>
                      <c:pt idx="44">
                        <c:v>22811116</c:v>
                      </c:pt>
                      <c:pt idx="45">
                        <c:v>22578426</c:v>
                      </c:pt>
                      <c:pt idx="46">
                        <c:v>22345278</c:v>
                      </c:pt>
                      <c:pt idx="47">
                        <c:v>22111721</c:v>
                      </c:pt>
                      <c:pt idx="48">
                        <c:v>21877931</c:v>
                      </c:pt>
                      <c:pt idx="49">
                        <c:v>21643831</c:v>
                      </c:pt>
                      <c:pt idx="50">
                        <c:v>21409475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BF6-4177-81D5-1B16BD6ECFCA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[주요_인구지표_성비_인구성장률_인구구조_부양비_등____전국_20180929230414.xlsx]데이터!$A$5:$B$5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성비(여자1백명당)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[주요_인구지표_성비_인구성장률_인구구조_부양비_등____전국_20180929230414.xlsx]데이터!$C$5:$BA$5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100.6</c:v>
                      </c:pt>
                      <c:pt idx="1">
                        <c:v>100.6</c:v>
                      </c:pt>
                      <c:pt idx="2">
                        <c:v>100.5</c:v>
                      </c:pt>
                      <c:pt idx="3">
                        <c:v>100.5</c:v>
                      </c:pt>
                      <c:pt idx="4">
                        <c:v>100.5</c:v>
                      </c:pt>
                      <c:pt idx="5">
                        <c:v>100.4</c:v>
                      </c:pt>
                      <c:pt idx="6">
                        <c:v>100.4</c:v>
                      </c:pt>
                      <c:pt idx="7">
                        <c:v>100.4</c:v>
                      </c:pt>
                      <c:pt idx="8">
                        <c:v>100.4</c:v>
                      </c:pt>
                      <c:pt idx="9">
                        <c:v>100.4</c:v>
                      </c:pt>
                      <c:pt idx="10">
                        <c:v>100.3</c:v>
                      </c:pt>
                      <c:pt idx="11">
                        <c:v>100.3</c:v>
                      </c:pt>
                      <c:pt idx="12">
                        <c:v>100.3</c:v>
                      </c:pt>
                      <c:pt idx="13">
                        <c:v>100.3</c:v>
                      </c:pt>
                      <c:pt idx="14">
                        <c:v>100.3</c:v>
                      </c:pt>
                      <c:pt idx="15">
                        <c:v>100.3</c:v>
                      </c:pt>
                      <c:pt idx="16">
                        <c:v>100.3</c:v>
                      </c:pt>
                      <c:pt idx="17">
                        <c:v>100.2</c:v>
                      </c:pt>
                      <c:pt idx="18">
                        <c:v>100.2</c:v>
                      </c:pt>
                      <c:pt idx="19">
                        <c:v>100.2</c:v>
                      </c:pt>
                      <c:pt idx="20">
                        <c:v>100.2</c:v>
                      </c:pt>
                      <c:pt idx="21">
                        <c:v>100.1</c:v>
                      </c:pt>
                      <c:pt idx="22">
                        <c:v>100.1</c:v>
                      </c:pt>
                      <c:pt idx="23">
                        <c:v>100</c:v>
                      </c:pt>
                      <c:pt idx="24">
                        <c:v>100</c:v>
                      </c:pt>
                      <c:pt idx="25">
                        <c:v>99.9</c:v>
                      </c:pt>
                      <c:pt idx="26">
                        <c:v>99.9</c:v>
                      </c:pt>
                      <c:pt idx="27">
                        <c:v>99.9</c:v>
                      </c:pt>
                      <c:pt idx="28">
                        <c:v>99.8</c:v>
                      </c:pt>
                      <c:pt idx="29">
                        <c:v>99.8</c:v>
                      </c:pt>
                      <c:pt idx="30">
                        <c:v>99.7</c:v>
                      </c:pt>
                      <c:pt idx="31">
                        <c:v>99.7</c:v>
                      </c:pt>
                      <c:pt idx="32">
                        <c:v>99.7</c:v>
                      </c:pt>
                      <c:pt idx="33">
                        <c:v>99.7</c:v>
                      </c:pt>
                      <c:pt idx="34">
                        <c:v>99.7</c:v>
                      </c:pt>
                      <c:pt idx="35">
                        <c:v>99.7</c:v>
                      </c:pt>
                      <c:pt idx="36">
                        <c:v>99.7</c:v>
                      </c:pt>
                      <c:pt idx="37">
                        <c:v>99.8</c:v>
                      </c:pt>
                      <c:pt idx="38">
                        <c:v>99.8</c:v>
                      </c:pt>
                      <c:pt idx="39">
                        <c:v>99.9</c:v>
                      </c:pt>
                      <c:pt idx="40">
                        <c:v>99.9</c:v>
                      </c:pt>
                      <c:pt idx="41">
                        <c:v>100</c:v>
                      </c:pt>
                      <c:pt idx="42">
                        <c:v>100.1</c:v>
                      </c:pt>
                      <c:pt idx="43">
                        <c:v>100.2</c:v>
                      </c:pt>
                      <c:pt idx="44">
                        <c:v>100.3</c:v>
                      </c:pt>
                      <c:pt idx="45">
                        <c:v>100.4</c:v>
                      </c:pt>
                      <c:pt idx="46">
                        <c:v>100.5</c:v>
                      </c:pt>
                      <c:pt idx="47">
                        <c:v>100.6</c:v>
                      </c:pt>
                      <c:pt idx="48">
                        <c:v>100.7</c:v>
                      </c:pt>
                      <c:pt idx="49">
                        <c:v>100.8</c:v>
                      </c:pt>
                      <c:pt idx="50">
                        <c:v>101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BF6-4177-81D5-1B16BD6ECFCA}"/>
                  </c:ext>
                </c:extLst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[주요_인구지표_성비_인구성장률_인구구조_부양비_등____전국_20180929230414.xlsx]데이터!$A$6:$B$6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인구성장률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[주요_인구지표_성비_인구성장률_인구구조_부양비_등____전국_20180929230414.xlsx]데이터!$C$6:$BA$6</c15:sqref>
                        </c15:formulaRef>
                      </c:ext>
                    </c:extLst>
                    <c:numCache>
                      <c:formatCode>#,##0.00</c:formatCode>
                      <c:ptCount val="51"/>
                      <c:pt idx="0">
                        <c:v>0.53</c:v>
                      </c:pt>
                      <c:pt idx="1">
                        <c:v>0.45</c:v>
                      </c:pt>
                      <c:pt idx="2">
                        <c:v>0.39</c:v>
                      </c:pt>
                      <c:pt idx="3">
                        <c:v>0.37</c:v>
                      </c:pt>
                      <c:pt idx="4">
                        <c:v>0.34</c:v>
                      </c:pt>
                      <c:pt idx="5">
                        <c:v>0.31</c:v>
                      </c:pt>
                      <c:pt idx="6">
                        <c:v>0.28999999999999998</c:v>
                      </c:pt>
                      <c:pt idx="7">
                        <c:v>0.26</c:v>
                      </c:pt>
                      <c:pt idx="8">
                        <c:v>0.24</c:v>
                      </c:pt>
                      <c:pt idx="9">
                        <c:v>0.22</c:v>
                      </c:pt>
                      <c:pt idx="10">
                        <c:v>0.2</c:v>
                      </c:pt>
                      <c:pt idx="11">
                        <c:v>0.18</c:v>
                      </c:pt>
                      <c:pt idx="12">
                        <c:v>0.16</c:v>
                      </c:pt>
                      <c:pt idx="13">
                        <c:v>0.13</c:v>
                      </c:pt>
                      <c:pt idx="14">
                        <c:v>0.1</c:v>
                      </c:pt>
                      <c:pt idx="15">
                        <c:v>7.0000000000000007E-2</c:v>
                      </c:pt>
                      <c:pt idx="16">
                        <c:v>0.03</c:v>
                      </c:pt>
                      <c:pt idx="17">
                        <c:v>0</c:v>
                      </c:pt>
                      <c:pt idx="18">
                        <c:v>-0.04</c:v>
                      </c:pt>
                      <c:pt idx="19">
                        <c:v>-0.08</c:v>
                      </c:pt>
                      <c:pt idx="20">
                        <c:v>-0.12</c:v>
                      </c:pt>
                      <c:pt idx="21">
                        <c:v>-0.16</c:v>
                      </c:pt>
                      <c:pt idx="22">
                        <c:v>-0.2</c:v>
                      </c:pt>
                      <c:pt idx="23">
                        <c:v>-0.24</c:v>
                      </c:pt>
                      <c:pt idx="24">
                        <c:v>-0.28000000000000003</c:v>
                      </c:pt>
                      <c:pt idx="25">
                        <c:v>-0.32</c:v>
                      </c:pt>
                      <c:pt idx="26">
                        <c:v>-0.37</c:v>
                      </c:pt>
                      <c:pt idx="27">
                        <c:v>-0.41</c:v>
                      </c:pt>
                      <c:pt idx="28">
                        <c:v>-0.45</c:v>
                      </c:pt>
                      <c:pt idx="29">
                        <c:v>-0.48</c:v>
                      </c:pt>
                      <c:pt idx="30">
                        <c:v>-0.52</c:v>
                      </c:pt>
                      <c:pt idx="31">
                        <c:v>-0.56000000000000005</c:v>
                      </c:pt>
                      <c:pt idx="32">
                        <c:v>-0.6</c:v>
                      </c:pt>
                      <c:pt idx="33">
                        <c:v>-0.65</c:v>
                      </c:pt>
                      <c:pt idx="34">
                        <c:v>-0.69</c:v>
                      </c:pt>
                      <c:pt idx="35">
                        <c:v>-0.72</c:v>
                      </c:pt>
                      <c:pt idx="36">
                        <c:v>-0.76</c:v>
                      </c:pt>
                      <c:pt idx="37">
                        <c:v>-0.8</c:v>
                      </c:pt>
                      <c:pt idx="38">
                        <c:v>-0.83</c:v>
                      </c:pt>
                      <c:pt idx="39">
                        <c:v>-0.86</c:v>
                      </c:pt>
                      <c:pt idx="40">
                        <c:v>-0.89</c:v>
                      </c:pt>
                      <c:pt idx="41">
                        <c:v>-0.91</c:v>
                      </c:pt>
                      <c:pt idx="42">
                        <c:v>-0.93</c:v>
                      </c:pt>
                      <c:pt idx="43">
                        <c:v>-0.95</c:v>
                      </c:pt>
                      <c:pt idx="44">
                        <c:v>-0.96</c:v>
                      </c:pt>
                      <c:pt idx="45">
                        <c:v>-0.97</c:v>
                      </c:pt>
                      <c:pt idx="46">
                        <c:v>-0.98</c:v>
                      </c:pt>
                      <c:pt idx="47">
                        <c:v>-1</c:v>
                      </c:pt>
                      <c:pt idx="48">
                        <c:v>-1.01</c:v>
                      </c:pt>
                      <c:pt idx="49">
                        <c:v>-1.02</c:v>
                      </c:pt>
                      <c:pt idx="50">
                        <c:v>-1.03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BF6-4177-81D5-1B16BD6ECFCA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[주요_인구지표_성비_인구성장률_인구구조_부양비_등____전국_20180929230414.xlsx]데이터!$A$7:$B$7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인구(명): 0-14세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[주요_인구지표_성비_인구성장률_인구구조_부양비_등____전국_20180929230414.xlsx]데이터!$C$7:$BA$7</c15:sqref>
                        </c15:formulaRef>
                      </c:ext>
                    </c:extLst>
                    <c:numCache>
                      <c:formatCode>#,##0</c:formatCode>
                      <c:ptCount val="51"/>
                      <c:pt idx="0">
                        <c:v>7029883</c:v>
                      </c:pt>
                      <c:pt idx="1">
                        <c:v>6856319</c:v>
                      </c:pt>
                      <c:pt idx="2">
                        <c:v>6751043</c:v>
                      </c:pt>
                      <c:pt idx="3">
                        <c:v>6680843</c:v>
                      </c:pt>
                      <c:pt idx="4">
                        <c:v>6611944</c:v>
                      </c:pt>
                      <c:pt idx="5">
                        <c:v>6574424</c:v>
                      </c:pt>
                      <c:pt idx="6">
                        <c:v>6544745</c:v>
                      </c:pt>
                      <c:pt idx="7">
                        <c:v>6495921</c:v>
                      </c:pt>
                      <c:pt idx="8">
                        <c:v>6419925</c:v>
                      </c:pt>
                      <c:pt idx="9">
                        <c:v>6378453</c:v>
                      </c:pt>
                      <c:pt idx="10">
                        <c:v>6345139</c:v>
                      </c:pt>
                      <c:pt idx="11">
                        <c:v>6276520</c:v>
                      </c:pt>
                      <c:pt idx="12">
                        <c:v>6217671</c:v>
                      </c:pt>
                      <c:pt idx="13">
                        <c:v>6166716</c:v>
                      </c:pt>
                      <c:pt idx="14">
                        <c:v>6141917</c:v>
                      </c:pt>
                      <c:pt idx="15">
                        <c:v>6108720</c:v>
                      </c:pt>
                      <c:pt idx="16">
                        <c:v>6087057</c:v>
                      </c:pt>
                      <c:pt idx="17">
                        <c:v>6072032</c:v>
                      </c:pt>
                      <c:pt idx="18">
                        <c:v>6049191</c:v>
                      </c:pt>
                      <c:pt idx="19">
                        <c:v>6019173</c:v>
                      </c:pt>
                      <c:pt idx="20">
                        <c:v>5981074</c:v>
                      </c:pt>
                      <c:pt idx="21">
                        <c:v>5933853</c:v>
                      </c:pt>
                      <c:pt idx="22">
                        <c:v>5876724</c:v>
                      </c:pt>
                      <c:pt idx="23">
                        <c:v>5809431</c:v>
                      </c:pt>
                      <c:pt idx="24">
                        <c:v>5732401</c:v>
                      </c:pt>
                      <c:pt idx="25">
                        <c:v>5646728</c:v>
                      </c:pt>
                      <c:pt idx="26">
                        <c:v>5554090</c:v>
                      </c:pt>
                      <c:pt idx="27">
                        <c:v>5456495</c:v>
                      </c:pt>
                      <c:pt idx="28">
                        <c:v>5356058</c:v>
                      </c:pt>
                      <c:pt idx="29">
                        <c:v>5254815</c:v>
                      </c:pt>
                      <c:pt idx="30">
                        <c:v>5154605</c:v>
                      </c:pt>
                      <c:pt idx="31">
                        <c:v>5057006</c:v>
                      </c:pt>
                      <c:pt idx="32">
                        <c:v>4963326</c:v>
                      </c:pt>
                      <c:pt idx="33">
                        <c:v>4874643</c:v>
                      </c:pt>
                      <c:pt idx="34">
                        <c:v>4791821</c:v>
                      </c:pt>
                      <c:pt idx="35">
                        <c:v>4715511</c:v>
                      </c:pt>
                      <c:pt idx="36">
                        <c:v>4646103</c:v>
                      </c:pt>
                      <c:pt idx="37">
                        <c:v>4583693</c:v>
                      </c:pt>
                      <c:pt idx="38">
                        <c:v>4528038</c:v>
                      </c:pt>
                      <c:pt idx="39">
                        <c:v>4478597</c:v>
                      </c:pt>
                      <c:pt idx="40">
                        <c:v>4434561</c:v>
                      </c:pt>
                      <c:pt idx="41">
                        <c:v>4395000</c:v>
                      </c:pt>
                      <c:pt idx="42">
                        <c:v>4358998</c:v>
                      </c:pt>
                      <c:pt idx="43">
                        <c:v>4325746</c:v>
                      </c:pt>
                      <c:pt idx="44">
                        <c:v>4294614</c:v>
                      </c:pt>
                      <c:pt idx="45">
                        <c:v>4265150</c:v>
                      </c:pt>
                      <c:pt idx="46">
                        <c:v>4237039</c:v>
                      </c:pt>
                      <c:pt idx="47">
                        <c:v>4209993</c:v>
                      </c:pt>
                      <c:pt idx="48">
                        <c:v>4183701</c:v>
                      </c:pt>
                      <c:pt idx="49">
                        <c:v>4157757</c:v>
                      </c:pt>
                      <c:pt idx="50">
                        <c:v>4131631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BF6-4177-81D5-1B16BD6ECFCA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[주요_인구지표_성비_인구성장률_인구구조_부양비_등____전국_20180929230414.xlsx]데이터!$A$10:$B$10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- 구성비(%): 0-14세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[주요_인구지표_성비_인구성장률_인구구조_부양비_등____전국_20180929230414.xlsx]데이터!$C$10:$BA$10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13.8</c:v>
                      </c:pt>
                      <c:pt idx="1">
                        <c:v>13.4</c:v>
                      </c:pt>
                      <c:pt idx="2">
                        <c:v>13.1</c:v>
                      </c:pt>
                      <c:pt idx="3">
                        <c:v>12.9</c:v>
                      </c:pt>
                      <c:pt idx="4">
                        <c:v>12.8</c:v>
                      </c:pt>
                      <c:pt idx="5">
                        <c:v>12.6</c:v>
                      </c:pt>
                      <c:pt idx="6">
                        <c:v>12.6</c:v>
                      </c:pt>
                      <c:pt idx="7">
                        <c:v>12.4</c:v>
                      </c:pt>
                      <c:pt idx="8">
                        <c:v>12.3</c:v>
                      </c:pt>
                      <c:pt idx="9">
                        <c:v>12.1</c:v>
                      </c:pt>
                      <c:pt idx="10">
                        <c:v>12.1</c:v>
                      </c:pt>
                      <c:pt idx="11">
                        <c:v>11.9</c:v>
                      </c:pt>
                      <c:pt idx="12">
                        <c:v>11.8</c:v>
                      </c:pt>
                      <c:pt idx="13">
                        <c:v>11.7</c:v>
                      </c:pt>
                      <c:pt idx="14">
                        <c:v>11.6</c:v>
                      </c:pt>
                      <c:pt idx="15">
                        <c:v>11.5</c:v>
                      </c:pt>
                      <c:pt idx="16">
                        <c:v>11.5</c:v>
                      </c:pt>
                      <c:pt idx="17">
                        <c:v>11.5</c:v>
                      </c:pt>
                      <c:pt idx="18">
                        <c:v>11.4</c:v>
                      </c:pt>
                      <c:pt idx="19">
                        <c:v>11.4</c:v>
                      </c:pt>
                      <c:pt idx="20">
                        <c:v>11.3</c:v>
                      </c:pt>
                      <c:pt idx="21">
                        <c:v>11.2</c:v>
                      </c:pt>
                      <c:pt idx="22">
                        <c:v>11.2</c:v>
                      </c:pt>
                      <c:pt idx="23">
                        <c:v>11.1</c:v>
                      </c:pt>
                      <c:pt idx="24">
                        <c:v>10.9</c:v>
                      </c:pt>
                      <c:pt idx="25">
                        <c:v>10.8</c:v>
                      </c:pt>
                      <c:pt idx="26">
                        <c:v>10.7</c:v>
                      </c:pt>
                      <c:pt idx="27">
                        <c:v>10.5</c:v>
                      </c:pt>
                      <c:pt idx="28">
                        <c:v>10.4</c:v>
                      </c:pt>
                      <c:pt idx="29">
                        <c:v>10.199999999999999</c:v>
                      </c:pt>
                      <c:pt idx="30">
                        <c:v>10.1</c:v>
                      </c:pt>
                      <c:pt idx="31">
                        <c:v>10</c:v>
                      </c:pt>
                      <c:pt idx="32">
                        <c:v>9.8000000000000007</c:v>
                      </c:pt>
                      <c:pt idx="33">
                        <c:v>9.6999999999999993</c:v>
                      </c:pt>
                      <c:pt idx="34">
                        <c:v>9.6</c:v>
                      </c:pt>
                      <c:pt idx="35">
                        <c:v>9.5</c:v>
                      </c:pt>
                      <c:pt idx="36">
                        <c:v>9.5</c:v>
                      </c:pt>
                      <c:pt idx="37">
                        <c:v>9.4</c:v>
                      </c:pt>
                      <c:pt idx="38">
                        <c:v>9.4</c:v>
                      </c:pt>
                      <c:pt idx="39">
                        <c:v>9.4</c:v>
                      </c:pt>
                      <c:pt idx="40">
                        <c:v>9.3000000000000007</c:v>
                      </c:pt>
                      <c:pt idx="41">
                        <c:v>9.4</c:v>
                      </c:pt>
                      <c:pt idx="42">
                        <c:v>9.4</c:v>
                      </c:pt>
                      <c:pt idx="43">
                        <c:v>9.4</c:v>
                      </c:pt>
                      <c:pt idx="44">
                        <c:v>9.4</c:v>
                      </c:pt>
                      <c:pt idx="45">
                        <c:v>9.4</c:v>
                      </c:pt>
                      <c:pt idx="46">
                        <c:v>9.5</c:v>
                      </c:pt>
                      <c:pt idx="47">
                        <c:v>9.5</c:v>
                      </c:pt>
                      <c:pt idx="48">
                        <c:v>9.5</c:v>
                      </c:pt>
                      <c:pt idx="49">
                        <c:v>9.6</c:v>
                      </c:pt>
                      <c:pt idx="50">
                        <c:v>9.6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4BF6-4177-81D5-1B16BD6ECFCA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[주요_인구지표_성비_인구성장률_인구구조_부양비_등____전국_20180929230414.xlsx]데이터!$A$11:$B$11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- 구성비(%): 15-64세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[주요_인구지표_성비_인구성장률_인구구조_부양비_등____전국_20180929230414.xlsx]데이터!$C$11:$BA$11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73.400000000000006</c:v>
                      </c:pt>
                      <c:pt idx="1">
                        <c:v>73.400000000000006</c:v>
                      </c:pt>
                      <c:pt idx="2">
                        <c:v>73.099999999999994</c:v>
                      </c:pt>
                      <c:pt idx="3">
                        <c:v>72.8</c:v>
                      </c:pt>
                      <c:pt idx="4">
                        <c:v>72.400000000000006</c:v>
                      </c:pt>
                      <c:pt idx="5">
                        <c:v>71.7</c:v>
                      </c:pt>
                      <c:pt idx="6">
                        <c:v>71.099999999999994</c:v>
                      </c:pt>
                      <c:pt idx="7">
                        <c:v>70.400000000000006</c:v>
                      </c:pt>
                      <c:pt idx="8">
                        <c:v>69.7</c:v>
                      </c:pt>
                      <c:pt idx="9">
                        <c:v>68.900000000000006</c:v>
                      </c:pt>
                      <c:pt idx="10">
                        <c:v>68</c:v>
                      </c:pt>
                      <c:pt idx="11">
                        <c:v>67</c:v>
                      </c:pt>
                      <c:pt idx="12">
                        <c:v>66.3</c:v>
                      </c:pt>
                      <c:pt idx="13">
                        <c:v>65.400000000000006</c:v>
                      </c:pt>
                      <c:pt idx="14">
                        <c:v>64.8</c:v>
                      </c:pt>
                      <c:pt idx="15">
                        <c:v>64</c:v>
                      </c:pt>
                      <c:pt idx="16">
                        <c:v>63.2</c:v>
                      </c:pt>
                      <c:pt idx="17">
                        <c:v>62.5</c:v>
                      </c:pt>
                      <c:pt idx="18">
                        <c:v>61.7</c:v>
                      </c:pt>
                      <c:pt idx="19">
                        <c:v>60.8</c:v>
                      </c:pt>
                      <c:pt idx="20">
                        <c:v>60</c:v>
                      </c:pt>
                      <c:pt idx="21">
                        <c:v>59.1</c:v>
                      </c:pt>
                      <c:pt idx="22">
                        <c:v>58.3</c:v>
                      </c:pt>
                      <c:pt idx="23">
                        <c:v>57.6</c:v>
                      </c:pt>
                      <c:pt idx="24">
                        <c:v>56.9</c:v>
                      </c:pt>
                      <c:pt idx="25">
                        <c:v>56.4</c:v>
                      </c:pt>
                      <c:pt idx="26">
                        <c:v>55.9</c:v>
                      </c:pt>
                      <c:pt idx="27">
                        <c:v>55.6</c:v>
                      </c:pt>
                      <c:pt idx="28">
                        <c:v>55.2</c:v>
                      </c:pt>
                      <c:pt idx="29">
                        <c:v>54.8</c:v>
                      </c:pt>
                      <c:pt idx="30">
                        <c:v>54.3</c:v>
                      </c:pt>
                      <c:pt idx="31">
                        <c:v>53.8</c:v>
                      </c:pt>
                      <c:pt idx="32">
                        <c:v>53.3</c:v>
                      </c:pt>
                      <c:pt idx="33">
                        <c:v>52.9</c:v>
                      </c:pt>
                      <c:pt idx="34">
                        <c:v>52.6</c:v>
                      </c:pt>
                      <c:pt idx="35">
                        <c:v>52.4</c:v>
                      </c:pt>
                      <c:pt idx="36">
                        <c:v>52.2</c:v>
                      </c:pt>
                      <c:pt idx="37">
                        <c:v>52.1</c:v>
                      </c:pt>
                      <c:pt idx="38">
                        <c:v>51.9</c:v>
                      </c:pt>
                      <c:pt idx="39">
                        <c:v>51.7</c:v>
                      </c:pt>
                      <c:pt idx="40">
                        <c:v>51.5</c:v>
                      </c:pt>
                      <c:pt idx="41">
                        <c:v>51.2</c:v>
                      </c:pt>
                      <c:pt idx="42">
                        <c:v>50.8</c:v>
                      </c:pt>
                      <c:pt idx="43">
                        <c:v>50.4</c:v>
                      </c:pt>
                      <c:pt idx="44">
                        <c:v>50</c:v>
                      </c:pt>
                      <c:pt idx="45">
                        <c:v>49.6</c:v>
                      </c:pt>
                      <c:pt idx="46">
                        <c:v>49.2</c:v>
                      </c:pt>
                      <c:pt idx="47">
                        <c:v>48.8</c:v>
                      </c:pt>
                      <c:pt idx="48">
                        <c:v>48.5</c:v>
                      </c:pt>
                      <c:pt idx="49">
                        <c:v>48.2</c:v>
                      </c:pt>
                      <c:pt idx="50">
                        <c:v>47.9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BF6-4177-81D5-1B16BD6ECFCA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[주요_인구지표_성비_인구성장률_인구구조_부양비_등____전국_20180929230414.xlsx]데이터!$A$12:$B$12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- 구성비(%): 65세 이상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[주요_인구지표_성비_인구성장률_인구구조_부양비_등____전국_20180929230414.xlsx]데이터!$C$12:$BA$12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12.8</c:v>
                      </c:pt>
                      <c:pt idx="1">
                        <c:v>13.2</c:v>
                      </c:pt>
                      <c:pt idx="2">
                        <c:v>13.8</c:v>
                      </c:pt>
                      <c:pt idx="3">
                        <c:v>14.3</c:v>
                      </c:pt>
                      <c:pt idx="4">
                        <c:v>14.8</c:v>
                      </c:pt>
                      <c:pt idx="5">
                        <c:v>15.6</c:v>
                      </c:pt>
                      <c:pt idx="6">
                        <c:v>16.399999999999999</c:v>
                      </c:pt>
                      <c:pt idx="7">
                        <c:v>17.2</c:v>
                      </c:pt>
                      <c:pt idx="8">
                        <c:v>18</c:v>
                      </c:pt>
                      <c:pt idx="9">
                        <c:v>18.899999999999999</c:v>
                      </c:pt>
                      <c:pt idx="10">
                        <c:v>20</c:v>
                      </c:pt>
                      <c:pt idx="11">
                        <c:v>21.1</c:v>
                      </c:pt>
                      <c:pt idx="12">
                        <c:v>21.9</c:v>
                      </c:pt>
                      <c:pt idx="13">
                        <c:v>22.9</c:v>
                      </c:pt>
                      <c:pt idx="14">
                        <c:v>23.6</c:v>
                      </c:pt>
                      <c:pt idx="15">
                        <c:v>24.5</c:v>
                      </c:pt>
                      <c:pt idx="16">
                        <c:v>25.3</c:v>
                      </c:pt>
                      <c:pt idx="17">
                        <c:v>26.1</c:v>
                      </c:pt>
                      <c:pt idx="18">
                        <c:v>26.9</c:v>
                      </c:pt>
                      <c:pt idx="19">
                        <c:v>27.8</c:v>
                      </c:pt>
                      <c:pt idx="20">
                        <c:v>28.7</c:v>
                      </c:pt>
                      <c:pt idx="21">
                        <c:v>29.7</c:v>
                      </c:pt>
                      <c:pt idx="22">
                        <c:v>30.5</c:v>
                      </c:pt>
                      <c:pt idx="23">
                        <c:v>31.3</c:v>
                      </c:pt>
                      <c:pt idx="24">
                        <c:v>32.1</c:v>
                      </c:pt>
                      <c:pt idx="25">
                        <c:v>32.799999999999997</c:v>
                      </c:pt>
                      <c:pt idx="26">
                        <c:v>33.4</c:v>
                      </c:pt>
                      <c:pt idx="27">
                        <c:v>33.9</c:v>
                      </c:pt>
                      <c:pt idx="28">
                        <c:v>34.4</c:v>
                      </c:pt>
                      <c:pt idx="29">
                        <c:v>35</c:v>
                      </c:pt>
                      <c:pt idx="30">
                        <c:v>35.6</c:v>
                      </c:pt>
                      <c:pt idx="31">
                        <c:v>36.299999999999997</c:v>
                      </c:pt>
                      <c:pt idx="32">
                        <c:v>36.9</c:v>
                      </c:pt>
                      <c:pt idx="33">
                        <c:v>37.4</c:v>
                      </c:pt>
                      <c:pt idx="34">
                        <c:v>37.799999999999997</c:v>
                      </c:pt>
                      <c:pt idx="35">
                        <c:v>38.1</c:v>
                      </c:pt>
                      <c:pt idx="36">
                        <c:v>38.299999999999997</c:v>
                      </c:pt>
                      <c:pt idx="37">
                        <c:v>38.5</c:v>
                      </c:pt>
                      <c:pt idx="38">
                        <c:v>38.700000000000003</c:v>
                      </c:pt>
                      <c:pt idx="39">
                        <c:v>38.9</c:v>
                      </c:pt>
                      <c:pt idx="40">
                        <c:v>39.200000000000003</c:v>
                      </c:pt>
                      <c:pt idx="41">
                        <c:v>39.4</c:v>
                      </c:pt>
                      <c:pt idx="42">
                        <c:v>39.799999999999997</c:v>
                      </c:pt>
                      <c:pt idx="43">
                        <c:v>40.200000000000003</c:v>
                      </c:pt>
                      <c:pt idx="44">
                        <c:v>40.6</c:v>
                      </c:pt>
                      <c:pt idx="45">
                        <c:v>41</c:v>
                      </c:pt>
                      <c:pt idx="46">
                        <c:v>41.3</c:v>
                      </c:pt>
                      <c:pt idx="47">
                        <c:v>41.7</c:v>
                      </c:pt>
                      <c:pt idx="48">
                        <c:v>42</c:v>
                      </c:pt>
                      <c:pt idx="49">
                        <c:v>42.2</c:v>
                      </c:pt>
                      <c:pt idx="50">
                        <c:v>42.5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4BF6-4177-81D5-1B16BD6ECFCA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[주요_인구지표_성비_인구성장률_인구구조_부양비_등____전국_20180929230414.xlsx]데이터!$A$13:$B$13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총부양비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[주요_인구지표_성비_인구성장률_인구구조_부양비_등____전국_20180929230414.xlsx]데이터!$C$13:$BA$13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36.200000000000003</c:v>
                      </c:pt>
                      <c:pt idx="1">
                        <c:v>36.200000000000003</c:v>
                      </c:pt>
                      <c:pt idx="2">
                        <c:v>36.799999999999997</c:v>
                      </c:pt>
                      <c:pt idx="3">
                        <c:v>37.4</c:v>
                      </c:pt>
                      <c:pt idx="4">
                        <c:v>38.1</c:v>
                      </c:pt>
                      <c:pt idx="5">
                        <c:v>39.5</c:v>
                      </c:pt>
                      <c:pt idx="6">
                        <c:v>40.700000000000003</c:v>
                      </c:pt>
                      <c:pt idx="7">
                        <c:v>42.1</c:v>
                      </c:pt>
                      <c:pt idx="8">
                        <c:v>43.5</c:v>
                      </c:pt>
                      <c:pt idx="9">
                        <c:v>45.1</c:v>
                      </c:pt>
                      <c:pt idx="10">
                        <c:v>47.1</c:v>
                      </c:pt>
                      <c:pt idx="11">
                        <c:v>49.2</c:v>
                      </c:pt>
                      <c:pt idx="12">
                        <c:v>50.9</c:v>
                      </c:pt>
                      <c:pt idx="13">
                        <c:v>52.8</c:v>
                      </c:pt>
                      <c:pt idx="14">
                        <c:v>54.4</c:v>
                      </c:pt>
                      <c:pt idx="15">
                        <c:v>56.3</c:v>
                      </c:pt>
                      <c:pt idx="16">
                        <c:v>58.2</c:v>
                      </c:pt>
                      <c:pt idx="17">
                        <c:v>60.1</c:v>
                      </c:pt>
                      <c:pt idx="18">
                        <c:v>62.1</c:v>
                      </c:pt>
                      <c:pt idx="19">
                        <c:v>64.599999999999994</c:v>
                      </c:pt>
                      <c:pt idx="20">
                        <c:v>66.8</c:v>
                      </c:pt>
                      <c:pt idx="21">
                        <c:v>69.2</c:v>
                      </c:pt>
                      <c:pt idx="22">
                        <c:v>71.400000000000006</c:v>
                      </c:pt>
                      <c:pt idx="23">
                        <c:v>73.599999999999994</c:v>
                      </c:pt>
                      <c:pt idx="24">
                        <c:v>75.7</c:v>
                      </c:pt>
                      <c:pt idx="25">
                        <c:v>77.400000000000006</c:v>
                      </c:pt>
                      <c:pt idx="26">
                        <c:v>78.7</c:v>
                      </c:pt>
                      <c:pt idx="27">
                        <c:v>80</c:v>
                      </c:pt>
                      <c:pt idx="28">
                        <c:v>81.2</c:v>
                      </c:pt>
                      <c:pt idx="29">
                        <c:v>82.5</c:v>
                      </c:pt>
                      <c:pt idx="30">
                        <c:v>84.2</c:v>
                      </c:pt>
                      <c:pt idx="31">
                        <c:v>86</c:v>
                      </c:pt>
                      <c:pt idx="32">
                        <c:v>87.8</c:v>
                      </c:pt>
                      <c:pt idx="33">
                        <c:v>89.2</c:v>
                      </c:pt>
                      <c:pt idx="34">
                        <c:v>90.2</c:v>
                      </c:pt>
                      <c:pt idx="35">
                        <c:v>90.8</c:v>
                      </c:pt>
                      <c:pt idx="36">
                        <c:v>91.5</c:v>
                      </c:pt>
                      <c:pt idx="37">
                        <c:v>92.1</c:v>
                      </c:pt>
                      <c:pt idx="38">
                        <c:v>92.6</c:v>
                      </c:pt>
                      <c:pt idx="39">
                        <c:v>93.3</c:v>
                      </c:pt>
                      <c:pt idx="40">
                        <c:v>94.2</c:v>
                      </c:pt>
                      <c:pt idx="41">
                        <c:v>95.2</c:v>
                      </c:pt>
                      <c:pt idx="42">
                        <c:v>96.7</c:v>
                      </c:pt>
                      <c:pt idx="43">
                        <c:v>98.4</c:v>
                      </c:pt>
                      <c:pt idx="44">
                        <c:v>100</c:v>
                      </c:pt>
                      <c:pt idx="45">
                        <c:v>101.6</c:v>
                      </c:pt>
                      <c:pt idx="46">
                        <c:v>103.3</c:v>
                      </c:pt>
                      <c:pt idx="47">
                        <c:v>104.8</c:v>
                      </c:pt>
                      <c:pt idx="48">
                        <c:v>106.3</c:v>
                      </c:pt>
                      <c:pt idx="49">
                        <c:v>107.4</c:v>
                      </c:pt>
                      <c:pt idx="50">
                        <c:v>108.7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4BF6-4177-81D5-1B16BD6ECFCA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[주요_인구지표_성비_인구성장률_인구구조_부양비_등____전국_20180929230414.xlsx]데이터!$A$14:$B$14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유소년부양비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[주요_인구지표_성비_인구성장률_인구구조_부양비_등____전국_20180929230414.xlsx]데이터!$C$14:$BA$14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18.8</c:v>
                      </c:pt>
                      <c:pt idx="1">
                        <c:v>18.2</c:v>
                      </c:pt>
                      <c:pt idx="2">
                        <c:v>18</c:v>
                      </c:pt>
                      <c:pt idx="3">
                        <c:v>17.8</c:v>
                      </c:pt>
                      <c:pt idx="4">
                        <c:v>17.600000000000001</c:v>
                      </c:pt>
                      <c:pt idx="5">
                        <c:v>17.600000000000001</c:v>
                      </c:pt>
                      <c:pt idx="6">
                        <c:v>17.7</c:v>
                      </c:pt>
                      <c:pt idx="7">
                        <c:v>17.7</c:v>
                      </c:pt>
                      <c:pt idx="8">
                        <c:v>17.600000000000001</c:v>
                      </c:pt>
                      <c:pt idx="9">
                        <c:v>17.600000000000001</c:v>
                      </c:pt>
                      <c:pt idx="10">
                        <c:v>17.8</c:v>
                      </c:pt>
                      <c:pt idx="11">
                        <c:v>17.8</c:v>
                      </c:pt>
                      <c:pt idx="12">
                        <c:v>17.8</c:v>
                      </c:pt>
                      <c:pt idx="13">
                        <c:v>17.8</c:v>
                      </c:pt>
                      <c:pt idx="14">
                        <c:v>17.899999999999999</c:v>
                      </c:pt>
                      <c:pt idx="15">
                        <c:v>18</c:v>
                      </c:pt>
                      <c:pt idx="16">
                        <c:v>18.2</c:v>
                      </c:pt>
                      <c:pt idx="17">
                        <c:v>18.399999999999999</c:v>
                      </c:pt>
                      <c:pt idx="18">
                        <c:v>18.5</c:v>
                      </c:pt>
                      <c:pt idx="19">
                        <c:v>18.7</c:v>
                      </c:pt>
                      <c:pt idx="20">
                        <c:v>18.899999999999999</c:v>
                      </c:pt>
                      <c:pt idx="21">
                        <c:v>19</c:v>
                      </c:pt>
                      <c:pt idx="22">
                        <c:v>19.100000000000001</c:v>
                      </c:pt>
                      <c:pt idx="23">
                        <c:v>19.2</c:v>
                      </c:pt>
                      <c:pt idx="24">
                        <c:v>19.2</c:v>
                      </c:pt>
                      <c:pt idx="25">
                        <c:v>19.2</c:v>
                      </c:pt>
                      <c:pt idx="26">
                        <c:v>19.100000000000001</c:v>
                      </c:pt>
                      <c:pt idx="27">
                        <c:v>19</c:v>
                      </c:pt>
                      <c:pt idx="28">
                        <c:v>18.8</c:v>
                      </c:pt>
                      <c:pt idx="29">
                        <c:v>18.7</c:v>
                      </c:pt>
                      <c:pt idx="30">
                        <c:v>18.600000000000001</c:v>
                      </c:pt>
                      <c:pt idx="31">
                        <c:v>18.5</c:v>
                      </c:pt>
                      <c:pt idx="32">
                        <c:v>18.5</c:v>
                      </c:pt>
                      <c:pt idx="33">
                        <c:v>18.399999999999999</c:v>
                      </c:pt>
                      <c:pt idx="34">
                        <c:v>18.3</c:v>
                      </c:pt>
                      <c:pt idx="35">
                        <c:v>18.2</c:v>
                      </c:pt>
                      <c:pt idx="36">
                        <c:v>18.100000000000001</c:v>
                      </c:pt>
                      <c:pt idx="37">
                        <c:v>18.100000000000001</c:v>
                      </c:pt>
                      <c:pt idx="38">
                        <c:v>18.100000000000001</c:v>
                      </c:pt>
                      <c:pt idx="39">
                        <c:v>18.100000000000001</c:v>
                      </c:pt>
                      <c:pt idx="40">
                        <c:v>18.2</c:v>
                      </c:pt>
                      <c:pt idx="41">
                        <c:v>18.3</c:v>
                      </c:pt>
                      <c:pt idx="42">
                        <c:v>18.399999999999999</c:v>
                      </c:pt>
                      <c:pt idx="43">
                        <c:v>18.600000000000001</c:v>
                      </c:pt>
                      <c:pt idx="44">
                        <c:v>18.8</c:v>
                      </c:pt>
                      <c:pt idx="45">
                        <c:v>19</c:v>
                      </c:pt>
                      <c:pt idx="46">
                        <c:v>19.2</c:v>
                      </c:pt>
                      <c:pt idx="47">
                        <c:v>19.399999999999999</c:v>
                      </c:pt>
                      <c:pt idx="48">
                        <c:v>19.7</c:v>
                      </c:pt>
                      <c:pt idx="49">
                        <c:v>19.8</c:v>
                      </c:pt>
                      <c:pt idx="50">
                        <c:v>20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4BF6-4177-81D5-1B16BD6ECFCA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[주요_인구지표_성비_인구성장률_인구구조_부양비_등____전국_20180929230414.xlsx]데이터!$A$15:$B$15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노년부양비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[주요_인구지표_성비_인구성장률_인구구조_부양비_등____전국_20180929230414.xlsx]데이터!$C$15:$BA$15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17.5</c:v>
                      </c:pt>
                      <c:pt idx="1">
                        <c:v>18</c:v>
                      </c:pt>
                      <c:pt idx="2">
                        <c:v>18.8</c:v>
                      </c:pt>
                      <c:pt idx="3">
                        <c:v>19.600000000000001</c:v>
                      </c:pt>
                      <c:pt idx="4">
                        <c:v>20.5</c:v>
                      </c:pt>
                      <c:pt idx="5">
                        <c:v>21.8</c:v>
                      </c:pt>
                      <c:pt idx="6">
                        <c:v>23.1</c:v>
                      </c:pt>
                      <c:pt idx="7">
                        <c:v>24.4</c:v>
                      </c:pt>
                      <c:pt idx="8">
                        <c:v>25.9</c:v>
                      </c:pt>
                      <c:pt idx="9">
                        <c:v>27.5</c:v>
                      </c:pt>
                      <c:pt idx="10">
                        <c:v>29.4</c:v>
                      </c:pt>
                      <c:pt idx="11">
                        <c:v>31.5</c:v>
                      </c:pt>
                      <c:pt idx="12">
                        <c:v>33.1</c:v>
                      </c:pt>
                      <c:pt idx="13">
                        <c:v>35</c:v>
                      </c:pt>
                      <c:pt idx="14">
                        <c:v>36.5</c:v>
                      </c:pt>
                      <c:pt idx="15">
                        <c:v>38.200000000000003</c:v>
                      </c:pt>
                      <c:pt idx="16">
                        <c:v>40</c:v>
                      </c:pt>
                      <c:pt idx="17">
                        <c:v>41.7</c:v>
                      </c:pt>
                      <c:pt idx="18">
                        <c:v>43.6</c:v>
                      </c:pt>
                      <c:pt idx="19">
                        <c:v>45.8</c:v>
                      </c:pt>
                      <c:pt idx="20">
                        <c:v>47.9</c:v>
                      </c:pt>
                      <c:pt idx="21">
                        <c:v>50.2</c:v>
                      </c:pt>
                      <c:pt idx="22">
                        <c:v>52.3</c:v>
                      </c:pt>
                      <c:pt idx="23">
                        <c:v>54.4</c:v>
                      </c:pt>
                      <c:pt idx="24">
                        <c:v>56.5</c:v>
                      </c:pt>
                      <c:pt idx="25">
                        <c:v>58.2</c:v>
                      </c:pt>
                      <c:pt idx="26">
                        <c:v>59.7</c:v>
                      </c:pt>
                      <c:pt idx="27">
                        <c:v>61</c:v>
                      </c:pt>
                      <c:pt idx="28">
                        <c:v>62.4</c:v>
                      </c:pt>
                      <c:pt idx="29">
                        <c:v>63.8</c:v>
                      </c:pt>
                      <c:pt idx="30">
                        <c:v>65.599999999999994</c:v>
                      </c:pt>
                      <c:pt idx="31">
                        <c:v>67.400000000000006</c:v>
                      </c:pt>
                      <c:pt idx="32">
                        <c:v>69.3</c:v>
                      </c:pt>
                      <c:pt idx="33">
                        <c:v>70.8</c:v>
                      </c:pt>
                      <c:pt idx="34">
                        <c:v>71.900000000000006</c:v>
                      </c:pt>
                      <c:pt idx="35">
                        <c:v>72.599999999999994</c:v>
                      </c:pt>
                      <c:pt idx="36">
                        <c:v>73.400000000000006</c:v>
                      </c:pt>
                      <c:pt idx="37">
                        <c:v>74</c:v>
                      </c:pt>
                      <c:pt idx="38">
                        <c:v>74.599999999999994</c:v>
                      </c:pt>
                      <c:pt idx="39">
                        <c:v>75.2</c:v>
                      </c:pt>
                      <c:pt idx="40">
                        <c:v>76.099999999999994</c:v>
                      </c:pt>
                      <c:pt idx="41">
                        <c:v>77</c:v>
                      </c:pt>
                      <c:pt idx="42">
                        <c:v>78.3</c:v>
                      </c:pt>
                      <c:pt idx="43">
                        <c:v>79.8</c:v>
                      </c:pt>
                      <c:pt idx="44">
                        <c:v>81.2</c:v>
                      </c:pt>
                      <c:pt idx="45">
                        <c:v>82.6</c:v>
                      </c:pt>
                      <c:pt idx="46">
                        <c:v>84.1</c:v>
                      </c:pt>
                      <c:pt idx="47">
                        <c:v>85.4</c:v>
                      </c:pt>
                      <c:pt idx="48">
                        <c:v>86.6</c:v>
                      </c:pt>
                      <c:pt idx="49">
                        <c:v>87.6</c:v>
                      </c:pt>
                      <c:pt idx="50">
                        <c:v>88.6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4BF6-4177-81D5-1B16BD6ECFCA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[주요_인구지표_성비_인구성장률_인구구조_부양비_등____전국_20180929230414.xlsx]데이터!$A$16:$B$16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노령화지수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[주요_인구지표_성비_인구성장률_인구구조_부양비_등____전국_20180929230414.xlsx]데이터!$C$16:$BA$16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93.1</c:v>
                      </c:pt>
                      <c:pt idx="1">
                        <c:v>98.6</c:v>
                      </c:pt>
                      <c:pt idx="2">
                        <c:v>104.8</c:v>
                      </c:pt>
                      <c:pt idx="3">
                        <c:v>110.5</c:v>
                      </c:pt>
                      <c:pt idx="4">
                        <c:v>116.4</c:v>
                      </c:pt>
                      <c:pt idx="5">
                        <c:v>123.7</c:v>
                      </c:pt>
                      <c:pt idx="6">
                        <c:v>130.6</c:v>
                      </c:pt>
                      <c:pt idx="7">
                        <c:v>138.19999999999999</c:v>
                      </c:pt>
                      <c:pt idx="8">
                        <c:v>147.19999999999999</c:v>
                      </c:pt>
                      <c:pt idx="9">
                        <c:v>155.9</c:v>
                      </c:pt>
                      <c:pt idx="10">
                        <c:v>165.6</c:v>
                      </c:pt>
                      <c:pt idx="11">
                        <c:v>177</c:v>
                      </c:pt>
                      <c:pt idx="12">
                        <c:v>186.2</c:v>
                      </c:pt>
                      <c:pt idx="13">
                        <c:v>196.3</c:v>
                      </c:pt>
                      <c:pt idx="14">
                        <c:v>203.5</c:v>
                      </c:pt>
                      <c:pt idx="15">
                        <c:v>212.1</c:v>
                      </c:pt>
                      <c:pt idx="16">
                        <c:v>220</c:v>
                      </c:pt>
                      <c:pt idx="17">
                        <c:v>227.3</c:v>
                      </c:pt>
                      <c:pt idx="18">
                        <c:v>235.2</c:v>
                      </c:pt>
                      <c:pt idx="19">
                        <c:v>244.7</c:v>
                      </c:pt>
                      <c:pt idx="20">
                        <c:v>253.7</c:v>
                      </c:pt>
                      <c:pt idx="21">
                        <c:v>263.60000000000002</c:v>
                      </c:pt>
                      <c:pt idx="22">
                        <c:v>273.3</c:v>
                      </c:pt>
                      <c:pt idx="23">
                        <c:v>283.39999999999998</c:v>
                      </c:pt>
                      <c:pt idx="24">
                        <c:v>293.60000000000002</c:v>
                      </c:pt>
                      <c:pt idx="25">
                        <c:v>303.2</c:v>
                      </c:pt>
                      <c:pt idx="26">
                        <c:v>312.5</c:v>
                      </c:pt>
                      <c:pt idx="27">
                        <c:v>321.8</c:v>
                      </c:pt>
                      <c:pt idx="28">
                        <c:v>331.5</c:v>
                      </c:pt>
                      <c:pt idx="29">
                        <c:v>341.4</c:v>
                      </c:pt>
                      <c:pt idx="30">
                        <c:v>352.7</c:v>
                      </c:pt>
                      <c:pt idx="31">
                        <c:v>364</c:v>
                      </c:pt>
                      <c:pt idx="32">
                        <c:v>375.1</c:v>
                      </c:pt>
                      <c:pt idx="33">
                        <c:v>384.9</c:v>
                      </c:pt>
                      <c:pt idx="34">
                        <c:v>392.8</c:v>
                      </c:pt>
                      <c:pt idx="35">
                        <c:v>399</c:v>
                      </c:pt>
                      <c:pt idx="36">
                        <c:v>404.5</c:v>
                      </c:pt>
                      <c:pt idx="37">
                        <c:v>409</c:v>
                      </c:pt>
                      <c:pt idx="38">
                        <c:v>412.6</c:v>
                      </c:pt>
                      <c:pt idx="39">
                        <c:v>415.8</c:v>
                      </c:pt>
                      <c:pt idx="40">
                        <c:v>418.8</c:v>
                      </c:pt>
                      <c:pt idx="41">
                        <c:v>421.6</c:v>
                      </c:pt>
                      <c:pt idx="42">
                        <c:v>425.3</c:v>
                      </c:pt>
                      <c:pt idx="43">
                        <c:v>428.8</c:v>
                      </c:pt>
                      <c:pt idx="44">
                        <c:v>431.9</c:v>
                      </c:pt>
                      <c:pt idx="45">
                        <c:v>434.6</c:v>
                      </c:pt>
                      <c:pt idx="46">
                        <c:v>437.2</c:v>
                      </c:pt>
                      <c:pt idx="47">
                        <c:v>439.2</c:v>
                      </c:pt>
                      <c:pt idx="48">
                        <c:v>440.7</c:v>
                      </c:pt>
                      <c:pt idx="49">
                        <c:v>441.4</c:v>
                      </c:pt>
                      <c:pt idx="50">
                        <c:v>442.3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4BF6-4177-81D5-1B16BD6ECFCA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[주요_인구지표_성비_인구성장률_인구구조_부양비_등____전국_20180929230414.xlsx]데이터!$A$17:$B$17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중위연령(세)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[주요_인구지표_성비_인구성장률_인구구조_부양비_등____전국_20180929230414.xlsx]데이터!$C$17:$BA$17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40.9</c:v>
                      </c:pt>
                      <c:pt idx="1">
                        <c:v>41.5</c:v>
                      </c:pt>
                      <c:pt idx="2">
                        <c:v>42</c:v>
                      </c:pt>
                      <c:pt idx="3">
                        <c:v>42.6</c:v>
                      </c:pt>
                      <c:pt idx="4">
                        <c:v>43.1</c:v>
                      </c:pt>
                      <c:pt idx="5">
                        <c:v>43.6</c:v>
                      </c:pt>
                      <c:pt idx="6">
                        <c:v>44.1</c:v>
                      </c:pt>
                      <c:pt idx="7">
                        <c:v>44.6</c:v>
                      </c:pt>
                      <c:pt idx="8">
                        <c:v>45.1</c:v>
                      </c:pt>
                      <c:pt idx="9">
                        <c:v>45.7</c:v>
                      </c:pt>
                      <c:pt idx="10">
                        <c:v>46.2</c:v>
                      </c:pt>
                      <c:pt idx="11">
                        <c:v>46.7</c:v>
                      </c:pt>
                      <c:pt idx="12">
                        <c:v>47.2</c:v>
                      </c:pt>
                      <c:pt idx="13">
                        <c:v>47.7</c:v>
                      </c:pt>
                      <c:pt idx="14">
                        <c:v>48.3</c:v>
                      </c:pt>
                      <c:pt idx="15">
                        <c:v>48.8</c:v>
                      </c:pt>
                      <c:pt idx="16">
                        <c:v>49.3</c:v>
                      </c:pt>
                      <c:pt idx="17">
                        <c:v>49.8</c:v>
                      </c:pt>
                      <c:pt idx="18">
                        <c:v>50.3</c:v>
                      </c:pt>
                      <c:pt idx="19">
                        <c:v>50.7</c:v>
                      </c:pt>
                      <c:pt idx="20">
                        <c:v>51.2</c:v>
                      </c:pt>
                      <c:pt idx="21">
                        <c:v>51.5</c:v>
                      </c:pt>
                      <c:pt idx="22">
                        <c:v>51.9</c:v>
                      </c:pt>
                      <c:pt idx="23">
                        <c:v>52.3</c:v>
                      </c:pt>
                      <c:pt idx="24">
                        <c:v>52.6</c:v>
                      </c:pt>
                      <c:pt idx="25">
                        <c:v>53</c:v>
                      </c:pt>
                      <c:pt idx="26">
                        <c:v>53.3</c:v>
                      </c:pt>
                      <c:pt idx="27">
                        <c:v>53.7</c:v>
                      </c:pt>
                      <c:pt idx="28">
                        <c:v>54</c:v>
                      </c:pt>
                      <c:pt idx="29">
                        <c:v>54.3</c:v>
                      </c:pt>
                      <c:pt idx="30">
                        <c:v>54.6</c:v>
                      </c:pt>
                      <c:pt idx="31">
                        <c:v>55</c:v>
                      </c:pt>
                      <c:pt idx="32">
                        <c:v>55.3</c:v>
                      </c:pt>
                      <c:pt idx="33">
                        <c:v>55.7</c:v>
                      </c:pt>
                      <c:pt idx="34">
                        <c:v>56.1</c:v>
                      </c:pt>
                      <c:pt idx="35">
                        <c:v>56.4</c:v>
                      </c:pt>
                      <c:pt idx="36">
                        <c:v>56.7</c:v>
                      </c:pt>
                      <c:pt idx="37">
                        <c:v>57</c:v>
                      </c:pt>
                      <c:pt idx="38">
                        <c:v>57.3</c:v>
                      </c:pt>
                      <c:pt idx="39">
                        <c:v>57.6</c:v>
                      </c:pt>
                      <c:pt idx="40">
                        <c:v>57.9</c:v>
                      </c:pt>
                      <c:pt idx="41">
                        <c:v>58.2</c:v>
                      </c:pt>
                      <c:pt idx="42">
                        <c:v>58.4</c:v>
                      </c:pt>
                      <c:pt idx="43">
                        <c:v>58.6</c:v>
                      </c:pt>
                      <c:pt idx="44">
                        <c:v>58.8</c:v>
                      </c:pt>
                      <c:pt idx="45">
                        <c:v>58.9</c:v>
                      </c:pt>
                      <c:pt idx="46">
                        <c:v>59</c:v>
                      </c:pt>
                      <c:pt idx="47">
                        <c:v>59</c:v>
                      </c:pt>
                      <c:pt idx="48">
                        <c:v>58.9</c:v>
                      </c:pt>
                      <c:pt idx="49">
                        <c:v>58.9</c:v>
                      </c:pt>
                      <c:pt idx="50">
                        <c:v>58.7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4BF6-4177-81D5-1B16BD6ECFCA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[주요_인구지표_성비_인구성장률_인구구조_부양비_등____전국_20180929230414.xlsx]데이터!$A$18:$B$18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중위연령(세)-남자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[주요_인구지표_성비_인구성장률_인구구조_부양비_등____전국_20180929230414.xlsx]데이터!$C$18:$BA$18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39.6</c:v>
                      </c:pt>
                      <c:pt idx="1">
                        <c:v>40.200000000000003</c:v>
                      </c:pt>
                      <c:pt idx="2">
                        <c:v>40.700000000000003</c:v>
                      </c:pt>
                      <c:pt idx="3">
                        <c:v>41.2</c:v>
                      </c:pt>
                      <c:pt idx="4">
                        <c:v>41.7</c:v>
                      </c:pt>
                      <c:pt idx="5">
                        <c:v>42.2</c:v>
                      </c:pt>
                      <c:pt idx="6">
                        <c:v>42.7</c:v>
                      </c:pt>
                      <c:pt idx="7">
                        <c:v>43.2</c:v>
                      </c:pt>
                      <c:pt idx="8">
                        <c:v>43.8</c:v>
                      </c:pt>
                      <c:pt idx="9">
                        <c:v>44.3</c:v>
                      </c:pt>
                      <c:pt idx="10">
                        <c:v>44.8</c:v>
                      </c:pt>
                      <c:pt idx="11">
                        <c:v>45.4</c:v>
                      </c:pt>
                      <c:pt idx="12">
                        <c:v>45.9</c:v>
                      </c:pt>
                      <c:pt idx="13">
                        <c:v>46.4</c:v>
                      </c:pt>
                      <c:pt idx="14">
                        <c:v>46.9</c:v>
                      </c:pt>
                      <c:pt idx="15">
                        <c:v>47.4</c:v>
                      </c:pt>
                      <c:pt idx="16">
                        <c:v>47.9</c:v>
                      </c:pt>
                      <c:pt idx="17">
                        <c:v>48.3</c:v>
                      </c:pt>
                      <c:pt idx="18">
                        <c:v>48.7</c:v>
                      </c:pt>
                      <c:pt idx="19">
                        <c:v>49.1</c:v>
                      </c:pt>
                      <c:pt idx="20">
                        <c:v>49.5</c:v>
                      </c:pt>
                      <c:pt idx="21">
                        <c:v>49.9</c:v>
                      </c:pt>
                      <c:pt idx="22">
                        <c:v>50.2</c:v>
                      </c:pt>
                      <c:pt idx="23">
                        <c:v>50.6</c:v>
                      </c:pt>
                      <c:pt idx="24">
                        <c:v>51</c:v>
                      </c:pt>
                      <c:pt idx="25">
                        <c:v>51.3</c:v>
                      </c:pt>
                      <c:pt idx="26">
                        <c:v>51.7</c:v>
                      </c:pt>
                      <c:pt idx="27">
                        <c:v>52.1</c:v>
                      </c:pt>
                      <c:pt idx="28">
                        <c:v>52.4</c:v>
                      </c:pt>
                      <c:pt idx="29">
                        <c:v>52.8</c:v>
                      </c:pt>
                      <c:pt idx="30">
                        <c:v>53.2</c:v>
                      </c:pt>
                      <c:pt idx="31">
                        <c:v>53.6</c:v>
                      </c:pt>
                      <c:pt idx="32">
                        <c:v>54</c:v>
                      </c:pt>
                      <c:pt idx="33">
                        <c:v>54.4</c:v>
                      </c:pt>
                      <c:pt idx="34">
                        <c:v>54.8</c:v>
                      </c:pt>
                      <c:pt idx="35">
                        <c:v>55.2</c:v>
                      </c:pt>
                      <c:pt idx="36">
                        <c:v>55.5</c:v>
                      </c:pt>
                      <c:pt idx="37">
                        <c:v>55.9</c:v>
                      </c:pt>
                      <c:pt idx="38">
                        <c:v>56.2</c:v>
                      </c:pt>
                      <c:pt idx="39">
                        <c:v>56.5</c:v>
                      </c:pt>
                      <c:pt idx="40">
                        <c:v>56.7</c:v>
                      </c:pt>
                      <c:pt idx="41">
                        <c:v>57</c:v>
                      </c:pt>
                      <c:pt idx="42">
                        <c:v>57.2</c:v>
                      </c:pt>
                      <c:pt idx="43">
                        <c:v>57.5</c:v>
                      </c:pt>
                      <c:pt idx="44">
                        <c:v>57.6</c:v>
                      </c:pt>
                      <c:pt idx="45">
                        <c:v>57.7</c:v>
                      </c:pt>
                      <c:pt idx="46">
                        <c:v>57.7</c:v>
                      </c:pt>
                      <c:pt idx="47">
                        <c:v>57.7</c:v>
                      </c:pt>
                      <c:pt idx="48">
                        <c:v>57.7</c:v>
                      </c:pt>
                      <c:pt idx="49">
                        <c:v>57.6</c:v>
                      </c:pt>
                      <c:pt idx="50">
                        <c:v>57.6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4BF6-4177-81D5-1B16BD6ECFCA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[주요_인구지표_성비_인구성장률_인구구조_부양비_등____전국_20180929230414.xlsx]데이터!$A$19:$B$19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중위연령(세)-여자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[주요_인구지표_성비_인구성장률_인구구조_부양비_등____전국_20180929230414.xlsx]데이터!$C$19:$BA$19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42.1</c:v>
                      </c:pt>
                      <c:pt idx="1">
                        <c:v>42.7</c:v>
                      </c:pt>
                      <c:pt idx="2">
                        <c:v>43.3</c:v>
                      </c:pt>
                      <c:pt idx="3">
                        <c:v>43.9</c:v>
                      </c:pt>
                      <c:pt idx="4">
                        <c:v>44.5</c:v>
                      </c:pt>
                      <c:pt idx="5">
                        <c:v>45.1</c:v>
                      </c:pt>
                      <c:pt idx="6">
                        <c:v>45.6</c:v>
                      </c:pt>
                      <c:pt idx="7">
                        <c:v>46.1</c:v>
                      </c:pt>
                      <c:pt idx="8">
                        <c:v>46.7</c:v>
                      </c:pt>
                      <c:pt idx="9">
                        <c:v>47.2</c:v>
                      </c:pt>
                      <c:pt idx="10">
                        <c:v>47.7</c:v>
                      </c:pt>
                      <c:pt idx="11">
                        <c:v>48.2</c:v>
                      </c:pt>
                      <c:pt idx="12">
                        <c:v>48.6</c:v>
                      </c:pt>
                      <c:pt idx="13">
                        <c:v>49.1</c:v>
                      </c:pt>
                      <c:pt idx="14">
                        <c:v>49.6</c:v>
                      </c:pt>
                      <c:pt idx="15">
                        <c:v>50.2</c:v>
                      </c:pt>
                      <c:pt idx="16">
                        <c:v>50.7</c:v>
                      </c:pt>
                      <c:pt idx="17">
                        <c:v>51.2</c:v>
                      </c:pt>
                      <c:pt idx="18">
                        <c:v>51.7</c:v>
                      </c:pt>
                      <c:pt idx="19">
                        <c:v>52.2</c:v>
                      </c:pt>
                      <c:pt idx="20">
                        <c:v>52.7</c:v>
                      </c:pt>
                      <c:pt idx="21">
                        <c:v>53.2</c:v>
                      </c:pt>
                      <c:pt idx="22">
                        <c:v>53.7</c:v>
                      </c:pt>
                      <c:pt idx="23">
                        <c:v>54.1</c:v>
                      </c:pt>
                      <c:pt idx="24">
                        <c:v>54.5</c:v>
                      </c:pt>
                      <c:pt idx="25">
                        <c:v>54.8</c:v>
                      </c:pt>
                      <c:pt idx="26">
                        <c:v>55.2</c:v>
                      </c:pt>
                      <c:pt idx="27">
                        <c:v>55.5</c:v>
                      </c:pt>
                      <c:pt idx="28">
                        <c:v>55.8</c:v>
                      </c:pt>
                      <c:pt idx="29">
                        <c:v>56.1</c:v>
                      </c:pt>
                      <c:pt idx="30">
                        <c:v>56.4</c:v>
                      </c:pt>
                      <c:pt idx="31">
                        <c:v>56.6</c:v>
                      </c:pt>
                      <c:pt idx="32">
                        <c:v>56.9</c:v>
                      </c:pt>
                      <c:pt idx="33">
                        <c:v>57.2</c:v>
                      </c:pt>
                      <c:pt idx="34">
                        <c:v>57.5</c:v>
                      </c:pt>
                      <c:pt idx="35">
                        <c:v>57.8</c:v>
                      </c:pt>
                      <c:pt idx="36">
                        <c:v>58.1</c:v>
                      </c:pt>
                      <c:pt idx="37">
                        <c:v>58.4</c:v>
                      </c:pt>
                      <c:pt idx="38">
                        <c:v>58.6</c:v>
                      </c:pt>
                      <c:pt idx="39">
                        <c:v>58.9</c:v>
                      </c:pt>
                      <c:pt idx="40">
                        <c:v>59.1</c:v>
                      </c:pt>
                      <c:pt idx="41">
                        <c:v>59.4</c:v>
                      </c:pt>
                      <c:pt idx="42">
                        <c:v>59.6</c:v>
                      </c:pt>
                      <c:pt idx="43">
                        <c:v>59.8</c:v>
                      </c:pt>
                      <c:pt idx="44">
                        <c:v>59.9</c:v>
                      </c:pt>
                      <c:pt idx="45">
                        <c:v>60.1</c:v>
                      </c:pt>
                      <c:pt idx="46">
                        <c:v>60.2</c:v>
                      </c:pt>
                      <c:pt idx="47">
                        <c:v>60.3</c:v>
                      </c:pt>
                      <c:pt idx="48">
                        <c:v>60.2</c:v>
                      </c:pt>
                      <c:pt idx="49">
                        <c:v>60.2</c:v>
                      </c:pt>
                      <c:pt idx="50">
                        <c:v>60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4BF6-4177-81D5-1B16BD6ECFCA}"/>
                  </c:ext>
                </c:extLst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[주요_인구지표_성비_인구성장률_인구구조_부양비_등____전국_20180929230414.xlsx]데이터!$A$20:$B$20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평균연령(세)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</a:schemeClr>
                    </a:solidFill>
                    <a:ln w="9525">
                      <a:solidFill>
                        <a:schemeClr val="accent1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[주요_인구지표_성비_인구성장률_인구구조_부양비_등____전국_20180929230414.xlsx]데이터!$C$20:$BA$20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40.200000000000003</c:v>
                      </c:pt>
                      <c:pt idx="1">
                        <c:v>40.700000000000003</c:v>
                      </c:pt>
                      <c:pt idx="2">
                        <c:v>41.2</c:v>
                      </c:pt>
                      <c:pt idx="3">
                        <c:v>41.6</c:v>
                      </c:pt>
                      <c:pt idx="4">
                        <c:v>42.1</c:v>
                      </c:pt>
                      <c:pt idx="5">
                        <c:v>42.6</c:v>
                      </c:pt>
                      <c:pt idx="6">
                        <c:v>43</c:v>
                      </c:pt>
                      <c:pt idx="7">
                        <c:v>43.5</c:v>
                      </c:pt>
                      <c:pt idx="8">
                        <c:v>43.9</c:v>
                      </c:pt>
                      <c:pt idx="9">
                        <c:v>44.3</c:v>
                      </c:pt>
                      <c:pt idx="10">
                        <c:v>44.7</c:v>
                      </c:pt>
                      <c:pt idx="11">
                        <c:v>45.1</c:v>
                      </c:pt>
                      <c:pt idx="12">
                        <c:v>45.5</c:v>
                      </c:pt>
                      <c:pt idx="13">
                        <c:v>45.9</c:v>
                      </c:pt>
                      <c:pt idx="14">
                        <c:v>46.3</c:v>
                      </c:pt>
                      <c:pt idx="15">
                        <c:v>46.7</c:v>
                      </c:pt>
                      <c:pt idx="16">
                        <c:v>47</c:v>
                      </c:pt>
                      <c:pt idx="17">
                        <c:v>47.4</c:v>
                      </c:pt>
                      <c:pt idx="18">
                        <c:v>47.8</c:v>
                      </c:pt>
                      <c:pt idx="19">
                        <c:v>48.1</c:v>
                      </c:pt>
                      <c:pt idx="20">
                        <c:v>48.5</c:v>
                      </c:pt>
                      <c:pt idx="21">
                        <c:v>48.9</c:v>
                      </c:pt>
                      <c:pt idx="22">
                        <c:v>49.2</c:v>
                      </c:pt>
                      <c:pt idx="23">
                        <c:v>49.6</c:v>
                      </c:pt>
                      <c:pt idx="24">
                        <c:v>49.9</c:v>
                      </c:pt>
                      <c:pt idx="25">
                        <c:v>50.3</c:v>
                      </c:pt>
                      <c:pt idx="26">
                        <c:v>50.6</c:v>
                      </c:pt>
                      <c:pt idx="27">
                        <c:v>50.9</c:v>
                      </c:pt>
                      <c:pt idx="28">
                        <c:v>51.2</c:v>
                      </c:pt>
                      <c:pt idx="29">
                        <c:v>51.5</c:v>
                      </c:pt>
                      <c:pt idx="30">
                        <c:v>51.8</c:v>
                      </c:pt>
                      <c:pt idx="31">
                        <c:v>52.1</c:v>
                      </c:pt>
                      <c:pt idx="32">
                        <c:v>52.4</c:v>
                      </c:pt>
                      <c:pt idx="33">
                        <c:v>52.6</c:v>
                      </c:pt>
                      <c:pt idx="34">
                        <c:v>52.8</c:v>
                      </c:pt>
                      <c:pt idx="35">
                        <c:v>53</c:v>
                      </c:pt>
                      <c:pt idx="36">
                        <c:v>53.2</c:v>
                      </c:pt>
                      <c:pt idx="37">
                        <c:v>53.4</c:v>
                      </c:pt>
                      <c:pt idx="38">
                        <c:v>53.6</c:v>
                      </c:pt>
                      <c:pt idx="39">
                        <c:v>53.8</c:v>
                      </c:pt>
                      <c:pt idx="40">
                        <c:v>53.9</c:v>
                      </c:pt>
                      <c:pt idx="41">
                        <c:v>54</c:v>
                      </c:pt>
                      <c:pt idx="42">
                        <c:v>54.1</c:v>
                      </c:pt>
                      <c:pt idx="43">
                        <c:v>54.2</c:v>
                      </c:pt>
                      <c:pt idx="44">
                        <c:v>54.3</c:v>
                      </c:pt>
                      <c:pt idx="45">
                        <c:v>54.4</c:v>
                      </c:pt>
                      <c:pt idx="46">
                        <c:v>54.5</c:v>
                      </c:pt>
                      <c:pt idx="47">
                        <c:v>54.6</c:v>
                      </c:pt>
                      <c:pt idx="48">
                        <c:v>54.6</c:v>
                      </c:pt>
                      <c:pt idx="49">
                        <c:v>54.7</c:v>
                      </c:pt>
                      <c:pt idx="50">
                        <c:v>54.7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4BF6-4177-81D5-1B16BD6ECFCA}"/>
                  </c:ext>
                </c:extLst>
              </c15:ser>
            </c15:filteredLineSeries>
            <c15:filteredLine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[주요_인구지표_성비_인구성장률_인구구조_부양비_등____전국_20180929230414.xlsx]데이터!$A$21:$B$21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평균연령(세)-남자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</a:schemeClr>
                    </a:solidFill>
                    <a:ln w="9525">
                      <a:solidFill>
                        <a:schemeClr val="accent2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[주요_인구지표_성비_인구성장률_인구구조_부양비_등____전국_20180929230414.xlsx]데이터!$C$21:$BA$21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39</c:v>
                      </c:pt>
                      <c:pt idx="1">
                        <c:v>39.5</c:v>
                      </c:pt>
                      <c:pt idx="2">
                        <c:v>40</c:v>
                      </c:pt>
                      <c:pt idx="3">
                        <c:v>40.4</c:v>
                      </c:pt>
                      <c:pt idx="4">
                        <c:v>40.9</c:v>
                      </c:pt>
                      <c:pt idx="5">
                        <c:v>41.4</c:v>
                      </c:pt>
                      <c:pt idx="6">
                        <c:v>41.8</c:v>
                      </c:pt>
                      <c:pt idx="7">
                        <c:v>42.3</c:v>
                      </c:pt>
                      <c:pt idx="8">
                        <c:v>42.7</c:v>
                      </c:pt>
                      <c:pt idx="9">
                        <c:v>43.1</c:v>
                      </c:pt>
                      <c:pt idx="10">
                        <c:v>43.5</c:v>
                      </c:pt>
                      <c:pt idx="11">
                        <c:v>43.9</c:v>
                      </c:pt>
                      <c:pt idx="12">
                        <c:v>44.3</c:v>
                      </c:pt>
                      <c:pt idx="13">
                        <c:v>44.7</c:v>
                      </c:pt>
                      <c:pt idx="14">
                        <c:v>45.1</c:v>
                      </c:pt>
                      <c:pt idx="15">
                        <c:v>45.5</c:v>
                      </c:pt>
                      <c:pt idx="16">
                        <c:v>45.9</c:v>
                      </c:pt>
                      <c:pt idx="17">
                        <c:v>46.2</c:v>
                      </c:pt>
                      <c:pt idx="18">
                        <c:v>46.6</c:v>
                      </c:pt>
                      <c:pt idx="19">
                        <c:v>47</c:v>
                      </c:pt>
                      <c:pt idx="20">
                        <c:v>47.3</c:v>
                      </c:pt>
                      <c:pt idx="21">
                        <c:v>47.7</c:v>
                      </c:pt>
                      <c:pt idx="22">
                        <c:v>48.1</c:v>
                      </c:pt>
                      <c:pt idx="23">
                        <c:v>48.4</c:v>
                      </c:pt>
                      <c:pt idx="24">
                        <c:v>48.8</c:v>
                      </c:pt>
                      <c:pt idx="25">
                        <c:v>49.1</c:v>
                      </c:pt>
                      <c:pt idx="26">
                        <c:v>49.4</c:v>
                      </c:pt>
                      <c:pt idx="27">
                        <c:v>49.7</c:v>
                      </c:pt>
                      <c:pt idx="28">
                        <c:v>50</c:v>
                      </c:pt>
                      <c:pt idx="29">
                        <c:v>50.3</c:v>
                      </c:pt>
                      <c:pt idx="30">
                        <c:v>50.6</c:v>
                      </c:pt>
                      <c:pt idx="31">
                        <c:v>50.9</c:v>
                      </c:pt>
                      <c:pt idx="32">
                        <c:v>51.1</c:v>
                      </c:pt>
                      <c:pt idx="33">
                        <c:v>51.4</c:v>
                      </c:pt>
                      <c:pt idx="34">
                        <c:v>51.6</c:v>
                      </c:pt>
                      <c:pt idx="35">
                        <c:v>51.8</c:v>
                      </c:pt>
                      <c:pt idx="36">
                        <c:v>52</c:v>
                      </c:pt>
                      <c:pt idx="37">
                        <c:v>52.2</c:v>
                      </c:pt>
                      <c:pt idx="38">
                        <c:v>52.4</c:v>
                      </c:pt>
                      <c:pt idx="39">
                        <c:v>52.6</c:v>
                      </c:pt>
                      <c:pt idx="40">
                        <c:v>52.7</c:v>
                      </c:pt>
                      <c:pt idx="41">
                        <c:v>52.9</c:v>
                      </c:pt>
                      <c:pt idx="42">
                        <c:v>53</c:v>
                      </c:pt>
                      <c:pt idx="43">
                        <c:v>53.1</c:v>
                      </c:pt>
                      <c:pt idx="44">
                        <c:v>53.2</c:v>
                      </c:pt>
                      <c:pt idx="45">
                        <c:v>53.3</c:v>
                      </c:pt>
                      <c:pt idx="46">
                        <c:v>53.4</c:v>
                      </c:pt>
                      <c:pt idx="47">
                        <c:v>53.5</c:v>
                      </c:pt>
                      <c:pt idx="48">
                        <c:v>53.6</c:v>
                      </c:pt>
                      <c:pt idx="49">
                        <c:v>53.6</c:v>
                      </c:pt>
                      <c:pt idx="50">
                        <c:v>53.7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4BF6-4177-81D5-1B16BD6ECFCA}"/>
                  </c:ext>
                </c:extLst>
              </c15:ser>
            </c15:filteredLineSeries>
            <c15:filteredLine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[주요_인구지표_성비_인구성장률_인구구조_부양비_등____전국_20180929230414.xlsx]데이터!$A$22:$B$22</c15:sqref>
                        </c15:formulaRef>
                      </c:ext>
                    </c:extLst>
                    <c:strCache>
                      <c:ptCount val="2"/>
                      <c:pt idx="0">
                        <c:v>가정별</c:v>
                      </c:pt>
                      <c:pt idx="1">
                        <c:v>평균연령(세)-여자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</a:schemeClr>
                    </a:solidFill>
                    <a:ln w="9525">
                      <a:solidFill>
                        <a:schemeClr val="accent3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[주요_인구지표_성비_인구성장률_인구구조_부양비_등____전국_20180929230414.xlsx]데이터!$C$1:$BA$1</c15:sqref>
                        </c15:formulaRef>
                      </c:ext>
                    </c:extLst>
                    <c:strCache>
                      <c:ptCount val="51"/>
                      <c:pt idx="0">
                        <c:v>2015</c:v>
                      </c:pt>
                      <c:pt idx="1">
                        <c:v>2016</c:v>
                      </c:pt>
                      <c:pt idx="2">
                        <c:v>2017</c:v>
                      </c:pt>
                      <c:pt idx="3">
                        <c:v>2018</c:v>
                      </c:pt>
                      <c:pt idx="4">
                        <c:v>2019</c:v>
                      </c:pt>
                      <c:pt idx="5">
                        <c:v>2020</c:v>
                      </c:pt>
                      <c:pt idx="6">
                        <c:v>2021</c:v>
                      </c:pt>
                      <c:pt idx="7">
                        <c:v>2022</c:v>
                      </c:pt>
                      <c:pt idx="8">
                        <c:v>2023</c:v>
                      </c:pt>
                      <c:pt idx="9">
                        <c:v>2024</c:v>
                      </c:pt>
                      <c:pt idx="10">
                        <c:v>2025</c:v>
                      </c:pt>
                      <c:pt idx="11">
                        <c:v>2026</c:v>
                      </c:pt>
                      <c:pt idx="12">
                        <c:v>2027</c:v>
                      </c:pt>
                      <c:pt idx="13">
                        <c:v>2028</c:v>
                      </c:pt>
                      <c:pt idx="14">
                        <c:v>2029</c:v>
                      </c:pt>
                      <c:pt idx="15">
                        <c:v>2030</c:v>
                      </c:pt>
                      <c:pt idx="16">
                        <c:v>2031</c:v>
                      </c:pt>
                      <c:pt idx="17">
                        <c:v>2032</c:v>
                      </c:pt>
                      <c:pt idx="18">
                        <c:v>2033</c:v>
                      </c:pt>
                      <c:pt idx="19">
                        <c:v>2034</c:v>
                      </c:pt>
                      <c:pt idx="20">
                        <c:v>2035</c:v>
                      </c:pt>
                      <c:pt idx="21">
                        <c:v>2036</c:v>
                      </c:pt>
                      <c:pt idx="22">
                        <c:v>2037</c:v>
                      </c:pt>
                      <c:pt idx="23">
                        <c:v>2038</c:v>
                      </c:pt>
                      <c:pt idx="24">
                        <c:v>2039</c:v>
                      </c:pt>
                      <c:pt idx="25">
                        <c:v>2040</c:v>
                      </c:pt>
                      <c:pt idx="26">
                        <c:v>2041</c:v>
                      </c:pt>
                      <c:pt idx="27">
                        <c:v>2042</c:v>
                      </c:pt>
                      <c:pt idx="28">
                        <c:v>2043</c:v>
                      </c:pt>
                      <c:pt idx="29">
                        <c:v>2044</c:v>
                      </c:pt>
                      <c:pt idx="30">
                        <c:v>2045</c:v>
                      </c:pt>
                      <c:pt idx="31">
                        <c:v>2046</c:v>
                      </c:pt>
                      <c:pt idx="32">
                        <c:v>2047</c:v>
                      </c:pt>
                      <c:pt idx="33">
                        <c:v>2048</c:v>
                      </c:pt>
                      <c:pt idx="34">
                        <c:v>2049</c:v>
                      </c:pt>
                      <c:pt idx="35">
                        <c:v>2050</c:v>
                      </c:pt>
                      <c:pt idx="36">
                        <c:v>2051</c:v>
                      </c:pt>
                      <c:pt idx="37">
                        <c:v>2052</c:v>
                      </c:pt>
                      <c:pt idx="38">
                        <c:v>2053</c:v>
                      </c:pt>
                      <c:pt idx="39">
                        <c:v>2054</c:v>
                      </c:pt>
                      <c:pt idx="40">
                        <c:v>2055</c:v>
                      </c:pt>
                      <c:pt idx="41">
                        <c:v>2056</c:v>
                      </c:pt>
                      <c:pt idx="42">
                        <c:v>2057</c:v>
                      </c:pt>
                      <c:pt idx="43">
                        <c:v>2058</c:v>
                      </c:pt>
                      <c:pt idx="44">
                        <c:v>2059</c:v>
                      </c:pt>
                      <c:pt idx="45">
                        <c:v>2060</c:v>
                      </c:pt>
                      <c:pt idx="46">
                        <c:v>2061</c:v>
                      </c:pt>
                      <c:pt idx="47">
                        <c:v>2062</c:v>
                      </c:pt>
                      <c:pt idx="48">
                        <c:v>2063</c:v>
                      </c:pt>
                      <c:pt idx="49">
                        <c:v>2064</c:v>
                      </c:pt>
                      <c:pt idx="50">
                        <c:v>2065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[주요_인구지표_성비_인구성장률_인구구조_부양비_등____전국_20180929230414.xlsx]데이터!$C$22:$BA$22</c15:sqref>
                        </c15:formulaRef>
                      </c:ext>
                    </c:extLst>
                    <c:numCache>
                      <c:formatCode>#,##0.0</c:formatCode>
                      <c:ptCount val="51"/>
                      <c:pt idx="0">
                        <c:v>41.4</c:v>
                      </c:pt>
                      <c:pt idx="1">
                        <c:v>41.9</c:v>
                      </c:pt>
                      <c:pt idx="2">
                        <c:v>42.4</c:v>
                      </c:pt>
                      <c:pt idx="3">
                        <c:v>42.8</c:v>
                      </c:pt>
                      <c:pt idx="4">
                        <c:v>43.3</c:v>
                      </c:pt>
                      <c:pt idx="5">
                        <c:v>43.8</c:v>
                      </c:pt>
                      <c:pt idx="6">
                        <c:v>44.2</c:v>
                      </c:pt>
                      <c:pt idx="7">
                        <c:v>44.6</c:v>
                      </c:pt>
                      <c:pt idx="8">
                        <c:v>45.1</c:v>
                      </c:pt>
                      <c:pt idx="9">
                        <c:v>45.5</c:v>
                      </c:pt>
                      <c:pt idx="10">
                        <c:v>45.9</c:v>
                      </c:pt>
                      <c:pt idx="11">
                        <c:v>46.3</c:v>
                      </c:pt>
                      <c:pt idx="12">
                        <c:v>46.7</c:v>
                      </c:pt>
                      <c:pt idx="13">
                        <c:v>47.1</c:v>
                      </c:pt>
                      <c:pt idx="14">
                        <c:v>47.4</c:v>
                      </c:pt>
                      <c:pt idx="15">
                        <c:v>47.8</c:v>
                      </c:pt>
                      <c:pt idx="16">
                        <c:v>48.2</c:v>
                      </c:pt>
                      <c:pt idx="17">
                        <c:v>48.6</c:v>
                      </c:pt>
                      <c:pt idx="18">
                        <c:v>48.9</c:v>
                      </c:pt>
                      <c:pt idx="19">
                        <c:v>49.3</c:v>
                      </c:pt>
                      <c:pt idx="20">
                        <c:v>49.6</c:v>
                      </c:pt>
                      <c:pt idx="21">
                        <c:v>50</c:v>
                      </c:pt>
                      <c:pt idx="22">
                        <c:v>50.4</c:v>
                      </c:pt>
                      <c:pt idx="23">
                        <c:v>50.7</c:v>
                      </c:pt>
                      <c:pt idx="24">
                        <c:v>51.1</c:v>
                      </c:pt>
                      <c:pt idx="25">
                        <c:v>51.4</c:v>
                      </c:pt>
                      <c:pt idx="26">
                        <c:v>51.8</c:v>
                      </c:pt>
                      <c:pt idx="27">
                        <c:v>52.1</c:v>
                      </c:pt>
                      <c:pt idx="28">
                        <c:v>52.4</c:v>
                      </c:pt>
                      <c:pt idx="29">
                        <c:v>52.7</c:v>
                      </c:pt>
                      <c:pt idx="30">
                        <c:v>53</c:v>
                      </c:pt>
                      <c:pt idx="31">
                        <c:v>53.3</c:v>
                      </c:pt>
                      <c:pt idx="32">
                        <c:v>53.6</c:v>
                      </c:pt>
                      <c:pt idx="33">
                        <c:v>53.8</c:v>
                      </c:pt>
                      <c:pt idx="34">
                        <c:v>54</c:v>
                      </c:pt>
                      <c:pt idx="35">
                        <c:v>54.3</c:v>
                      </c:pt>
                      <c:pt idx="36">
                        <c:v>54.4</c:v>
                      </c:pt>
                      <c:pt idx="37">
                        <c:v>54.6</c:v>
                      </c:pt>
                      <c:pt idx="38">
                        <c:v>54.8</c:v>
                      </c:pt>
                      <c:pt idx="39">
                        <c:v>54.9</c:v>
                      </c:pt>
                      <c:pt idx="40">
                        <c:v>55.1</c:v>
                      </c:pt>
                      <c:pt idx="41">
                        <c:v>55.2</c:v>
                      </c:pt>
                      <c:pt idx="42">
                        <c:v>55.3</c:v>
                      </c:pt>
                      <c:pt idx="43">
                        <c:v>55.4</c:v>
                      </c:pt>
                      <c:pt idx="44">
                        <c:v>55.5</c:v>
                      </c:pt>
                      <c:pt idx="45">
                        <c:v>55.5</c:v>
                      </c:pt>
                      <c:pt idx="46">
                        <c:v>55.6</c:v>
                      </c:pt>
                      <c:pt idx="47">
                        <c:v>55.6</c:v>
                      </c:pt>
                      <c:pt idx="48">
                        <c:v>55.7</c:v>
                      </c:pt>
                      <c:pt idx="49">
                        <c:v>55.7</c:v>
                      </c:pt>
                      <c:pt idx="50">
                        <c:v>55.7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4BF6-4177-81D5-1B16BD6ECFCA}"/>
                  </c:ext>
                </c:extLst>
              </c15:ser>
            </c15:filteredLineSeries>
          </c:ext>
        </c:extLst>
      </c:lineChart>
      <c:catAx>
        <c:axId val="450745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0744384"/>
        <c:crosses val="autoZero"/>
        <c:auto val="1"/>
        <c:lblAlgn val="ctr"/>
        <c:lblOffset val="100"/>
        <c:noMultiLvlLbl val="0"/>
      </c:catAx>
      <c:valAx>
        <c:axId val="450744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50745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[주요_인구지표_성비_인구성장률_인구구조_부양비_등____전국_20180929230414.xlsx]데이터!$B$16</c:f>
              <c:strCache>
                <c:ptCount val="1"/>
                <c:pt idx="0">
                  <c:v>노령화지수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[주요_인구지표_성비_인구성장률_인구구조_부양비_등____전국_20180929230414.xlsx]데이터!$C$1:$BA$1</c:f>
              <c:strCache>
                <c:ptCount val="5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  <c:pt idx="11">
                  <c:v>2026</c:v>
                </c:pt>
                <c:pt idx="12">
                  <c:v>2027</c:v>
                </c:pt>
                <c:pt idx="13">
                  <c:v>2028</c:v>
                </c:pt>
                <c:pt idx="14">
                  <c:v>2029</c:v>
                </c:pt>
                <c:pt idx="15">
                  <c:v>2030</c:v>
                </c:pt>
                <c:pt idx="16">
                  <c:v>2031</c:v>
                </c:pt>
                <c:pt idx="17">
                  <c:v>2032</c:v>
                </c:pt>
                <c:pt idx="18">
                  <c:v>2033</c:v>
                </c:pt>
                <c:pt idx="19">
                  <c:v>2034</c:v>
                </c:pt>
                <c:pt idx="20">
                  <c:v>2035</c:v>
                </c:pt>
                <c:pt idx="21">
                  <c:v>2036</c:v>
                </c:pt>
                <c:pt idx="22">
                  <c:v>2037</c:v>
                </c:pt>
                <c:pt idx="23">
                  <c:v>2038</c:v>
                </c:pt>
                <c:pt idx="24">
                  <c:v>2039</c:v>
                </c:pt>
                <c:pt idx="25">
                  <c:v>2040</c:v>
                </c:pt>
                <c:pt idx="26">
                  <c:v>2041</c:v>
                </c:pt>
                <c:pt idx="27">
                  <c:v>2042</c:v>
                </c:pt>
                <c:pt idx="28">
                  <c:v>2043</c:v>
                </c:pt>
                <c:pt idx="29">
                  <c:v>2044</c:v>
                </c:pt>
                <c:pt idx="30">
                  <c:v>2045</c:v>
                </c:pt>
                <c:pt idx="31">
                  <c:v>2046</c:v>
                </c:pt>
                <c:pt idx="32">
                  <c:v>2047</c:v>
                </c:pt>
                <c:pt idx="33">
                  <c:v>2048</c:v>
                </c:pt>
                <c:pt idx="34">
                  <c:v>2049</c:v>
                </c:pt>
                <c:pt idx="35">
                  <c:v>2050</c:v>
                </c:pt>
                <c:pt idx="36">
                  <c:v>2051</c:v>
                </c:pt>
                <c:pt idx="37">
                  <c:v>2052</c:v>
                </c:pt>
                <c:pt idx="38">
                  <c:v>2053</c:v>
                </c:pt>
                <c:pt idx="39">
                  <c:v>2054</c:v>
                </c:pt>
                <c:pt idx="40">
                  <c:v>2055</c:v>
                </c:pt>
                <c:pt idx="41">
                  <c:v>2056</c:v>
                </c:pt>
                <c:pt idx="42">
                  <c:v>2057</c:v>
                </c:pt>
                <c:pt idx="43">
                  <c:v>2058</c:v>
                </c:pt>
                <c:pt idx="44">
                  <c:v>2059</c:v>
                </c:pt>
                <c:pt idx="45">
                  <c:v>2060</c:v>
                </c:pt>
                <c:pt idx="46">
                  <c:v>2061</c:v>
                </c:pt>
                <c:pt idx="47">
                  <c:v>2062</c:v>
                </c:pt>
                <c:pt idx="48">
                  <c:v>2063</c:v>
                </c:pt>
                <c:pt idx="49">
                  <c:v>2064</c:v>
                </c:pt>
                <c:pt idx="50">
                  <c:v>2065</c:v>
                </c:pt>
              </c:strCache>
            </c:strRef>
          </c:cat>
          <c:val>
            <c:numRef>
              <c:f>[주요_인구지표_성비_인구성장률_인구구조_부양비_등____전국_20180929230414.xlsx]데이터!$C$16:$BA$16</c:f>
              <c:numCache>
                <c:formatCode>#,##0.0</c:formatCode>
                <c:ptCount val="51"/>
                <c:pt idx="0">
                  <c:v>93.1</c:v>
                </c:pt>
                <c:pt idx="1">
                  <c:v>98.6</c:v>
                </c:pt>
                <c:pt idx="2">
                  <c:v>104.8</c:v>
                </c:pt>
                <c:pt idx="3">
                  <c:v>110.5</c:v>
                </c:pt>
                <c:pt idx="4">
                  <c:v>116.4</c:v>
                </c:pt>
                <c:pt idx="5">
                  <c:v>123.7</c:v>
                </c:pt>
                <c:pt idx="6">
                  <c:v>130.6</c:v>
                </c:pt>
                <c:pt idx="7">
                  <c:v>138.19999999999999</c:v>
                </c:pt>
                <c:pt idx="8">
                  <c:v>147.19999999999999</c:v>
                </c:pt>
                <c:pt idx="9">
                  <c:v>155.9</c:v>
                </c:pt>
                <c:pt idx="10">
                  <c:v>165.6</c:v>
                </c:pt>
                <c:pt idx="11">
                  <c:v>177</c:v>
                </c:pt>
                <c:pt idx="12">
                  <c:v>186.2</c:v>
                </c:pt>
                <c:pt idx="13">
                  <c:v>196.3</c:v>
                </c:pt>
                <c:pt idx="14">
                  <c:v>203.5</c:v>
                </c:pt>
                <c:pt idx="15">
                  <c:v>212.1</c:v>
                </c:pt>
                <c:pt idx="16">
                  <c:v>220</c:v>
                </c:pt>
                <c:pt idx="17">
                  <c:v>227.3</c:v>
                </c:pt>
                <c:pt idx="18">
                  <c:v>235.2</c:v>
                </c:pt>
                <c:pt idx="19">
                  <c:v>244.7</c:v>
                </c:pt>
                <c:pt idx="20">
                  <c:v>253.7</c:v>
                </c:pt>
                <c:pt idx="21">
                  <c:v>263.60000000000002</c:v>
                </c:pt>
                <c:pt idx="22">
                  <c:v>273.3</c:v>
                </c:pt>
                <c:pt idx="23">
                  <c:v>283.39999999999998</c:v>
                </c:pt>
                <c:pt idx="24">
                  <c:v>293.60000000000002</c:v>
                </c:pt>
                <c:pt idx="25">
                  <c:v>303.2</c:v>
                </c:pt>
                <c:pt idx="26">
                  <c:v>312.5</c:v>
                </c:pt>
                <c:pt idx="27">
                  <c:v>321.8</c:v>
                </c:pt>
                <c:pt idx="28">
                  <c:v>331.5</c:v>
                </c:pt>
                <c:pt idx="29">
                  <c:v>341.4</c:v>
                </c:pt>
                <c:pt idx="30">
                  <c:v>352.7</c:v>
                </c:pt>
                <c:pt idx="31">
                  <c:v>364</c:v>
                </c:pt>
                <c:pt idx="32">
                  <c:v>375.1</c:v>
                </c:pt>
                <c:pt idx="33">
                  <c:v>384.9</c:v>
                </c:pt>
                <c:pt idx="34">
                  <c:v>392.8</c:v>
                </c:pt>
                <c:pt idx="35">
                  <c:v>399</c:v>
                </c:pt>
                <c:pt idx="36">
                  <c:v>404.5</c:v>
                </c:pt>
                <c:pt idx="37">
                  <c:v>409</c:v>
                </c:pt>
                <c:pt idx="38">
                  <c:v>412.6</c:v>
                </c:pt>
                <c:pt idx="39">
                  <c:v>415.8</c:v>
                </c:pt>
                <c:pt idx="40">
                  <c:v>418.8</c:v>
                </c:pt>
                <c:pt idx="41">
                  <c:v>421.6</c:v>
                </c:pt>
                <c:pt idx="42">
                  <c:v>425.3</c:v>
                </c:pt>
                <c:pt idx="43">
                  <c:v>428.8</c:v>
                </c:pt>
                <c:pt idx="44">
                  <c:v>431.9</c:v>
                </c:pt>
                <c:pt idx="45">
                  <c:v>434.6</c:v>
                </c:pt>
                <c:pt idx="46">
                  <c:v>437.2</c:v>
                </c:pt>
                <c:pt idx="47">
                  <c:v>439.2</c:v>
                </c:pt>
                <c:pt idx="48">
                  <c:v>440.7</c:v>
                </c:pt>
                <c:pt idx="49">
                  <c:v>441.4</c:v>
                </c:pt>
                <c:pt idx="50">
                  <c:v>442.3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04-4CBA-860F-25BFCDE5D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7648800"/>
        <c:axId val="377650112"/>
      </c:lineChart>
      <c:catAx>
        <c:axId val="37764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50112"/>
        <c:crosses val="autoZero"/>
        <c:auto val="1"/>
        <c:lblAlgn val="ctr"/>
        <c:lblOffset val="100"/>
        <c:noMultiLvlLbl val="0"/>
      </c:catAx>
      <c:valAx>
        <c:axId val="37765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77648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60A75-F9F6-4BCE-BA89-5720E8C5384D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37962-0BBD-4528-B2DE-9E8D1B830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68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37962-0BBD-4528-B2DE-9E8D1B8307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184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37962-0BBD-4528-B2DE-9E8D1B8307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8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631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09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08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34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0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8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887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67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12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55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C1C2"/>
            </a:gs>
            <a:gs pos="35000">
              <a:srgbClr val="FFEBFA">
                <a:lumMod val="0"/>
                <a:lumOff val="100000"/>
              </a:srgb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B511B-4532-46B9-B608-E378E1AAA20A}" type="datetimeFigureOut">
              <a:rPr lang="ko-KR" altLang="en-US" smtClean="0"/>
              <a:t>2018-12-31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1D366-7438-4D00-8A0C-FBC11093EB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8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7.wd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¸ë ê°ë±ì ëí ì¸ëë³ ì¸ì ì°¨ì´ ê·¸ëí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000"/>
                    </a14:imgEffect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4" r="-487" b="49447"/>
          <a:stretch/>
        </p:blipFill>
        <p:spPr bwMode="auto">
          <a:xfrm>
            <a:off x="0" y="0"/>
            <a:ext cx="9324528" cy="3410908"/>
          </a:xfrm>
          <a:prstGeom prst="rect">
            <a:avLst/>
          </a:prstGeom>
          <a:noFill/>
          <a:effectLst>
            <a:glow rad="127000">
              <a:schemeClr val="accent1">
                <a:alpha val="96000"/>
              </a:schemeClr>
            </a:glow>
          </a:effectLst>
          <a:scene3d>
            <a:camera prst="orthographicFront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0" y="3756184"/>
            <a:ext cx="6120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노년층과 청년층 간의 갈등</a:t>
            </a:r>
            <a:endParaRPr lang="en-US" altLang="ko-KR" sz="4000" spc="-150" dirty="0">
              <a:solidFill>
                <a:schemeClr val="accent6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8224" y="5733256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삼남일녀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516216" y="5517232"/>
            <a:ext cx="0" cy="836712"/>
          </a:xfrm>
          <a:prstGeom prst="line">
            <a:avLst/>
          </a:prstGeom>
          <a:ln w="22225">
            <a:gradFill>
              <a:gsLst>
                <a:gs pos="46000">
                  <a:srgbClr val="ADAEAE"/>
                </a:gs>
                <a:gs pos="74200">
                  <a:srgbClr val="BCBDBD"/>
                </a:gs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7504" y="4422285"/>
            <a:ext cx="4320480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9512" y="4503453"/>
            <a:ext cx="5511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멘토링 시스템을 세대 간 소통</a:t>
            </a:r>
          </a:p>
        </p:txBody>
      </p:sp>
    </p:spTree>
    <p:extLst>
      <p:ext uri="{BB962C8B-B14F-4D97-AF65-F5344CB8AC3E}">
        <p14:creationId xmlns:p14="http://schemas.microsoft.com/office/powerpoint/2010/main" val="3673215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질문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1011" y="580526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방송통신위원회</a:t>
            </a:r>
          </a:p>
        </p:txBody>
      </p:sp>
      <p:pic>
        <p:nvPicPr>
          <p:cNvPr id="2052" name="Picture 4" descr="ë¸ëì¸µì ì¤ë§í¸í° ì´ì©ë¥ 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63" y="2060848"/>
            <a:ext cx="6191250" cy="352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20991" y="1261592"/>
            <a:ext cx="66247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세대간의 </a:t>
            </a:r>
            <a:r>
              <a:rPr lang="ko-KR" altLang="en-US" sz="2800" b="1" dirty="0">
                <a:solidFill>
                  <a:srgbClr val="FF0000"/>
                </a:solidFill>
              </a:rPr>
              <a:t>소통 방식의 차이</a:t>
            </a:r>
          </a:p>
          <a:p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1710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http://cdn.pressian.com/data/photos/cdn/20171145/art_15102086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705439" cy="469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6093296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2017</a:t>
            </a:r>
            <a:r>
              <a:rPr lang="ko-KR" altLang="en-US" dirty="0"/>
              <a:t>년 부산시 고령자 통계</a:t>
            </a:r>
            <a:r>
              <a:rPr lang="en-US" altLang="ko-KR" dirty="0"/>
              <a:t> (</a:t>
            </a:r>
            <a:r>
              <a:rPr lang="ko-KR" altLang="en-US" dirty="0"/>
              <a:t>동남지방통계청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084168" y="5479948"/>
            <a:ext cx="720080" cy="613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869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97696"/>
              </p:ext>
            </p:extLst>
          </p:nvPr>
        </p:nvGraphicFramePr>
        <p:xfrm>
          <a:off x="714375" y="1268760"/>
          <a:ext cx="7715250" cy="4188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446" y="5456820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2017</a:t>
            </a:r>
            <a:r>
              <a:rPr lang="ko-KR" altLang="en-US" dirty="0"/>
              <a:t>년 통계청 주요 인구 지표 </a:t>
            </a:r>
          </a:p>
        </p:txBody>
      </p:sp>
      <p:sp>
        <p:nvSpPr>
          <p:cNvPr id="6" name="타원 5"/>
          <p:cNvSpPr/>
          <p:nvPr/>
        </p:nvSpPr>
        <p:spPr>
          <a:xfrm>
            <a:off x="7709545" y="2852936"/>
            <a:ext cx="720080" cy="6133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02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446" y="5456820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2017</a:t>
            </a:r>
            <a:r>
              <a:rPr lang="ko-KR" altLang="en-US" dirty="0"/>
              <a:t>년 통계청 주요 인구 지표</a:t>
            </a:r>
            <a:r>
              <a:rPr lang="en-US" altLang="ko-KR" dirty="0"/>
              <a:t>(</a:t>
            </a:r>
            <a:r>
              <a:rPr lang="ko-KR" altLang="en-US" dirty="0" err="1"/>
              <a:t>노령화지수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214073"/>
              </p:ext>
            </p:extLst>
          </p:nvPr>
        </p:nvGraphicFramePr>
        <p:xfrm>
          <a:off x="539552" y="1088151"/>
          <a:ext cx="8034667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748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2996952"/>
            <a:ext cx="820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i="1" dirty="0">
                <a:solidFill>
                  <a:schemeClr val="bg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“</a:t>
            </a:r>
            <a:r>
              <a:rPr lang="ko-KR" altLang="en-US" sz="2800" i="1" dirty="0">
                <a:solidFill>
                  <a:schemeClr val="bg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갈수록 증가하고 있는 고령화 시대에  노년 세대와  청년 세대간의 </a:t>
            </a:r>
            <a:r>
              <a:rPr lang="ko-KR" altLang="en-US" sz="2800" i="1" dirty="0">
                <a:solidFill>
                  <a:schemeClr val="accent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차이를</a:t>
            </a:r>
            <a:r>
              <a:rPr lang="en-US" altLang="ko-KR" sz="2800" i="1" dirty="0">
                <a:solidFill>
                  <a:schemeClr val="accent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800" i="1" dirty="0">
                <a:solidFill>
                  <a:schemeClr val="accent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극복</a:t>
            </a:r>
            <a:r>
              <a:rPr lang="ko-KR" altLang="en-US" sz="2800" i="1" dirty="0">
                <a:solidFill>
                  <a:schemeClr val="bg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하기 위한 </a:t>
            </a:r>
            <a:r>
              <a:rPr lang="ko-KR" altLang="en-US" sz="2800" i="1" dirty="0">
                <a:solidFill>
                  <a:schemeClr val="accent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소통 방법을 모색</a:t>
            </a:r>
            <a:r>
              <a:rPr lang="en-US" altLang="ko-KR" sz="2800" i="1" dirty="0">
                <a:solidFill>
                  <a:schemeClr val="bg2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”</a:t>
            </a:r>
            <a:endParaRPr lang="ko-KR" altLang="en-US" sz="2800" i="1" dirty="0">
              <a:solidFill>
                <a:schemeClr val="bg2">
                  <a:lumMod val="7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8669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07904" y="2660432"/>
            <a:ext cx="0" cy="2304256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23928" y="3381960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pc="-150" dirty="0"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현황 조사</a:t>
            </a:r>
            <a:endParaRPr lang="en-US" altLang="ko-KR" sz="7200" spc="-150" dirty="0"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7824" y="2494637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059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조사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122" y="783842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2400" b="1" dirty="0" err="1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집없는</a:t>
            </a:r>
            <a:r>
              <a:rPr lang="ko-KR" altLang="en-US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청년과 고독한 노인</a:t>
            </a:r>
            <a:r>
              <a:rPr lang="en-US" altLang="ko-KR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, </a:t>
            </a:r>
            <a:r>
              <a:rPr lang="ko-KR" altLang="en-US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부산 </a:t>
            </a:r>
            <a:r>
              <a:rPr lang="ko-KR" altLang="en-US" sz="2400" b="1" dirty="0" err="1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셰어하우스</a:t>
            </a:r>
            <a:r>
              <a:rPr lang="ko-KR" altLang="en-US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‘동거동락’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10" y="2413337"/>
            <a:ext cx="7830686" cy="30963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844824"/>
            <a:ext cx="5862566" cy="47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9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조사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122" y="783842"/>
            <a:ext cx="96605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sz="2400" b="1" dirty="0" err="1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집없는</a:t>
            </a:r>
            <a:r>
              <a:rPr lang="ko-KR" altLang="en-US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청년과 고독한 노인</a:t>
            </a:r>
            <a:r>
              <a:rPr lang="en-US" altLang="ko-KR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, </a:t>
            </a:r>
            <a:r>
              <a:rPr lang="ko-KR" altLang="en-US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부산 </a:t>
            </a:r>
            <a:r>
              <a:rPr lang="ko-KR" altLang="en-US" sz="2400" b="1" dirty="0" err="1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셰어하우스</a:t>
            </a:r>
            <a:r>
              <a:rPr lang="ko-KR" altLang="en-US" sz="2400" b="1" dirty="0">
                <a:solidFill>
                  <a:srgbClr val="3C3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</a:rPr>
              <a:t> ‘동거동락’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810" y="2413337"/>
            <a:ext cx="7830686" cy="30963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1880" y="1844824"/>
            <a:ext cx="5862566" cy="47786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552" y="3158101"/>
            <a:ext cx="8257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낯선 학생과의 동거를 꺼리는 어르신이 많고 학생들 역시 같이 사는 어르신의 지나친 간섭에 대한 거부감</a:t>
            </a:r>
            <a:endParaRPr lang="en-US" altLang="ko-KR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4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계약 기간 종료나 위약금 등 체계적인 제도 운용에 대한 문제점도 노출</a:t>
            </a:r>
            <a:endParaRPr lang="ko-KR" altLang="en-US" sz="32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983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조사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122" y="783842"/>
            <a:ext cx="9660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2000" b="1" dirty="0">
                <a:solidFill>
                  <a:srgbClr val="202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대학 </a:t>
            </a:r>
            <a:r>
              <a:rPr lang="ko-KR" altLang="en-US" sz="2000" b="1" dirty="0" err="1">
                <a:solidFill>
                  <a:srgbClr val="202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연계형</a:t>
            </a:r>
            <a:r>
              <a:rPr lang="ko-KR" altLang="en-US" sz="2000" b="1" dirty="0">
                <a:solidFill>
                  <a:srgbClr val="202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은퇴자 커뮤니티</a:t>
            </a:r>
            <a:r>
              <a:rPr lang="en-US" altLang="ko-KR" sz="2000" b="1" dirty="0">
                <a:solidFill>
                  <a:srgbClr val="202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(University Based Retirement Community)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44824"/>
            <a:ext cx="6842817" cy="3961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94928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a place for Mom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988840"/>
            <a:ext cx="4986885" cy="4104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95936" y="6092105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Gold books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77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조사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122" y="783842"/>
            <a:ext cx="9660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2000" b="1" dirty="0">
                <a:solidFill>
                  <a:srgbClr val="202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대학 </a:t>
            </a:r>
            <a:r>
              <a:rPr lang="ko-KR" altLang="en-US" sz="2000" b="1" dirty="0" err="1">
                <a:solidFill>
                  <a:srgbClr val="202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연계형</a:t>
            </a:r>
            <a:r>
              <a:rPr lang="ko-KR" altLang="en-US" sz="2000" b="1" dirty="0">
                <a:solidFill>
                  <a:srgbClr val="202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 은퇴자 커뮤니티</a:t>
            </a:r>
            <a:r>
              <a:rPr lang="en-US" altLang="ko-KR" sz="2000" b="1" dirty="0">
                <a:solidFill>
                  <a:srgbClr val="202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(University Based Retirement Community)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28" y="1844824"/>
            <a:ext cx="6842817" cy="3961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94928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a place for Mom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9912" y="1988840"/>
            <a:ext cx="4986885" cy="4104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95936" y="6092105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en-US" altLang="ko-KR"/>
              <a:t>Gold books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7849" y="3471897"/>
            <a:ext cx="879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운영회사의 엉터리 경영으로 </a:t>
            </a:r>
            <a:r>
              <a:rPr lang="ko-KR" alt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폐쇄위기</a:t>
            </a:r>
            <a:endParaRPr lang="ko-KR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640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ì¸ë ê°ë±ì ëí ì¸ëë³ ì¸ì ì°¨ì´ ê·¸ëí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700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-4" r="-487" b="49447"/>
          <a:stretch/>
        </p:blipFill>
        <p:spPr bwMode="auto">
          <a:xfrm>
            <a:off x="0" y="0"/>
            <a:ext cx="9324528" cy="3410908"/>
          </a:xfrm>
          <a:prstGeom prst="rect">
            <a:avLst/>
          </a:prstGeom>
          <a:noFill/>
          <a:effectLst>
            <a:glow rad="127000">
              <a:schemeClr val="accent1">
                <a:alpha val="96000"/>
              </a:schemeClr>
            </a:glow>
          </a:effectLst>
          <a:scene3d>
            <a:camera prst="orthographicFront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899592" y="3039511"/>
            <a:ext cx="4608512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5576" y="1671359"/>
            <a:ext cx="36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4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ONTENTS</a:t>
            </a:r>
            <a:endParaRPr lang="ko-KR" altLang="en-US" sz="4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907704" y="3722178"/>
            <a:ext cx="0" cy="1970928"/>
          </a:xfrm>
          <a:prstGeom prst="line">
            <a:avLst/>
          </a:prstGeom>
          <a:ln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95736" y="385050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01	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연구 질문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5736" y="4345270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02	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현황 조사</a:t>
            </a:r>
          </a:p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95736" y="485861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03   	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해결 방법 </a:t>
            </a:r>
          </a:p>
        </p:txBody>
      </p:sp>
    </p:spTree>
    <p:extLst>
      <p:ext uri="{BB962C8B-B14F-4D97-AF65-F5344CB8AC3E}">
        <p14:creationId xmlns:p14="http://schemas.microsoft.com/office/powerpoint/2010/main" val="1153633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조사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122" y="783842"/>
            <a:ext cx="9660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2000" b="1" dirty="0">
                <a:solidFill>
                  <a:srgbClr val="202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서울 노인 영화제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594928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 : </a:t>
            </a:r>
            <a:r>
              <a:rPr lang="ko-KR" altLang="en-US" dirty="0"/>
              <a:t>서울노인영화제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82831"/>
            <a:ext cx="7941695" cy="26326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899" y="1137785"/>
            <a:ext cx="5400600" cy="23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7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조사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3122" y="783842"/>
            <a:ext cx="96605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sz="2000" b="1" dirty="0">
                <a:solidFill>
                  <a:srgbClr val="202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굴림" panose="020B0600000101010101" pitchFamily="50" charset="-127"/>
                <a:ea typeface="굴림" panose="020B0600000101010101" pitchFamily="50" charset="-127"/>
              </a:rPr>
              <a:t>서울 노인 영화제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3588" y="594928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 : </a:t>
            </a:r>
            <a:r>
              <a:rPr lang="ko-KR" altLang="en-US" dirty="0"/>
              <a:t>서울노인영화제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68" y="3082831"/>
            <a:ext cx="7941695" cy="26326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8899" y="1137785"/>
            <a:ext cx="5400600" cy="2355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208" y="3434804"/>
            <a:ext cx="9275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</a:t>
            </a:r>
            <a:r>
              <a:rPr lang="en-US" altLang="ko-KR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ko-KR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라는 컨텐츠를 활용한 세대 공감의 장</a:t>
            </a:r>
          </a:p>
        </p:txBody>
      </p:sp>
    </p:spTree>
    <p:extLst>
      <p:ext uri="{BB962C8B-B14F-4D97-AF65-F5344CB8AC3E}">
        <p14:creationId xmlns:p14="http://schemas.microsoft.com/office/powerpoint/2010/main" val="1442998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07904" y="2660432"/>
            <a:ext cx="0" cy="2304256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23928" y="3381960"/>
            <a:ext cx="46085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spc="-150" dirty="0"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세대간 갈등    </a:t>
            </a:r>
            <a:endParaRPr lang="en-US" altLang="ko-KR" sz="4800" spc="-150" dirty="0"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4800" spc="-150" dirty="0"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해결방법 모색</a:t>
            </a:r>
            <a:endParaRPr lang="en-US" altLang="ko-KR" sz="4800" spc="-150" dirty="0"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7824" y="2494637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825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1043608" y="3042155"/>
            <a:ext cx="7407594" cy="36540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해결방법 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89743" y="1431691"/>
            <a:ext cx="3960440" cy="2160240"/>
            <a:chOff x="3380116" y="1484784"/>
            <a:chExt cx="3960440" cy="2160240"/>
          </a:xfrm>
        </p:grpSpPr>
        <p:sp>
          <p:nvSpPr>
            <p:cNvPr id="5" name="타원 4"/>
            <p:cNvSpPr/>
            <p:nvPr/>
          </p:nvSpPr>
          <p:spPr>
            <a:xfrm>
              <a:off x="3419872" y="1484784"/>
              <a:ext cx="2160240" cy="21602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80116" y="2103239"/>
              <a:ext cx="39604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ko-KR" altLang="en-US" sz="5400" b="1" dirty="0">
                  <a:ln w="22225">
                    <a:solidFill>
                      <a:schemeClr val="bg1">
                        <a:lumMod val="9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a:rPr>
                <a:t>멘토링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57520" y="4221088"/>
            <a:ext cx="4117723" cy="1541785"/>
            <a:chOff x="1331983" y="4293096"/>
            <a:chExt cx="4117723" cy="1541785"/>
          </a:xfrm>
        </p:grpSpPr>
        <p:sp>
          <p:nvSpPr>
            <p:cNvPr id="12" name="타원 11"/>
            <p:cNvSpPr/>
            <p:nvPr/>
          </p:nvSpPr>
          <p:spPr>
            <a:xfrm>
              <a:off x="1331983" y="4293096"/>
              <a:ext cx="1512168" cy="154178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89266" y="4688348"/>
              <a:ext cx="39604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ko-KR" altLang="en-US" sz="4000" b="1" dirty="0">
                  <a:ln w="22225">
                    <a:solidFill>
                      <a:schemeClr val="bg1">
                        <a:lumMod val="95000"/>
                      </a:schemeClr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a:rPr>
                <a:t>멘토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084168" y="4221087"/>
            <a:ext cx="4104456" cy="1541785"/>
            <a:chOff x="6372200" y="4293096"/>
            <a:chExt cx="4104456" cy="1541785"/>
          </a:xfrm>
        </p:grpSpPr>
        <p:sp>
          <p:nvSpPr>
            <p:cNvPr id="13" name="타원 12"/>
            <p:cNvSpPr/>
            <p:nvPr/>
          </p:nvSpPr>
          <p:spPr>
            <a:xfrm>
              <a:off x="6372200" y="4293096"/>
              <a:ext cx="1512168" cy="154178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16216" y="4688348"/>
              <a:ext cx="39604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ko-KR" altLang="en-US" sz="4000" b="1" dirty="0" err="1">
                  <a:ln w="22225">
                    <a:solidFill>
                      <a:schemeClr val="bg1">
                        <a:lumMod val="95000"/>
                      </a:schemeClr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a:rPr>
                <a:t>멘티</a:t>
              </a:r>
              <a:endParaRPr lang="ko-KR" altLang="en-US" sz="5400" b="1" dirty="0">
                <a:ln w="22225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sp>
        <p:nvSpPr>
          <p:cNvPr id="22" name="오른쪽 화살표 21"/>
          <p:cNvSpPr/>
          <p:nvPr/>
        </p:nvSpPr>
        <p:spPr>
          <a:xfrm>
            <a:off x="3923928" y="4616339"/>
            <a:ext cx="1512168" cy="25282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10800000">
            <a:off x="3873075" y="4953148"/>
            <a:ext cx="1512168" cy="25282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645429" y="4217786"/>
            <a:ext cx="271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고민 상담</a:t>
            </a:r>
            <a:r>
              <a:rPr lang="en-US" altLang="ko-KR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지식 공유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92608" y="5264412"/>
            <a:ext cx="271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심리적 만족감</a:t>
            </a:r>
          </a:p>
        </p:txBody>
      </p:sp>
      <p:sp>
        <p:nvSpPr>
          <p:cNvPr id="28" name="위쪽 화살표 27"/>
          <p:cNvSpPr/>
          <p:nvPr/>
        </p:nvSpPr>
        <p:spPr>
          <a:xfrm>
            <a:off x="4319972" y="2234943"/>
            <a:ext cx="720080" cy="1675099"/>
          </a:xfrm>
          <a:prstGeom prst="up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845579" y="708485"/>
            <a:ext cx="1512168" cy="154178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995936" y="1145448"/>
            <a:ext cx="39604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ko-KR" altLang="en-US" sz="4000" b="1" dirty="0">
                <a:ln w="22225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조직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78957" y="2617491"/>
            <a:ext cx="271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효과적인 인력 관리 </a:t>
            </a:r>
          </a:p>
        </p:txBody>
      </p:sp>
    </p:spTree>
    <p:extLst>
      <p:ext uri="{BB962C8B-B14F-4D97-AF65-F5344CB8AC3E}">
        <p14:creationId xmlns:p14="http://schemas.microsoft.com/office/powerpoint/2010/main" val="714299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1043608" y="3042155"/>
            <a:ext cx="7407594" cy="36540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해결방법 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89743" y="1431691"/>
            <a:ext cx="3960440" cy="2160240"/>
            <a:chOff x="3380116" y="1484784"/>
            <a:chExt cx="3960440" cy="2160240"/>
          </a:xfrm>
        </p:grpSpPr>
        <p:sp>
          <p:nvSpPr>
            <p:cNvPr id="5" name="타원 4"/>
            <p:cNvSpPr/>
            <p:nvPr/>
          </p:nvSpPr>
          <p:spPr>
            <a:xfrm>
              <a:off x="3419872" y="1484784"/>
              <a:ext cx="2160240" cy="216024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80116" y="2103239"/>
              <a:ext cx="39604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ko-KR" altLang="en-US" sz="5400" b="1" dirty="0">
                  <a:ln w="22225">
                    <a:solidFill>
                      <a:schemeClr val="bg1">
                        <a:lumMod val="95000"/>
                      </a:schemeClr>
                    </a:solidFill>
                    <a:prstDash val="solid"/>
                  </a:ln>
                  <a:solidFill>
                    <a:srgbClr val="FFFF00"/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a:rPr>
                <a:t>멘토링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657520" y="4221088"/>
            <a:ext cx="4117723" cy="1541785"/>
            <a:chOff x="1331983" y="4293096"/>
            <a:chExt cx="4117723" cy="1541785"/>
          </a:xfrm>
        </p:grpSpPr>
        <p:sp>
          <p:nvSpPr>
            <p:cNvPr id="12" name="타원 11"/>
            <p:cNvSpPr/>
            <p:nvPr/>
          </p:nvSpPr>
          <p:spPr>
            <a:xfrm>
              <a:off x="1331983" y="4293096"/>
              <a:ext cx="1512168" cy="154178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89266" y="4688348"/>
              <a:ext cx="39604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ko-KR" altLang="en-US" sz="4000" b="1" dirty="0">
                  <a:ln w="22225">
                    <a:solidFill>
                      <a:schemeClr val="bg1">
                        <a:lumMod val="95000"/>
                      </a:schemeClr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a:rPr>
                <a:t>멘토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084168" y="4221087"/>
            <a:ext cx="4104456" cy="1541785"/>
            <a:chOff x="6372200" y="4293096"/>
            <a:chExt cx="4104456" cy="1541785"/>
          </a:xfrm>
        </p:grpSpPr>
        <p:sp>
          <p:nvSpPr>
            <p:cNvPr id="13" name="타원 12"/>
            <p:cNvSpPr/>
            <p:nvPr/>
          </p:nvSpPr>
          <p:spPr>
            <a:xfrm>
              <a:off x="6372200" y="4293096"/>
              <a:ext cx="1512168" cy="154178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16216" y="4688348"/>
              <a:ext cx="39604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ko-KR" altLang="en-US" sz="4000" b="1" dirty="0" err="1">
                  <a:ln w="22225">
                    <a:solidFill>
                      <a:schemeClr val="bg1">
                        <a:lumMod val="95000"/>
                      </a:schemeClr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a:rPr>
                <a:t>멘티</a:t>
              </a:r>
              <a:endParaRPr lang="ko-KR" altLang="en-US" sz="5400" b="1" dirty="0">
                <a:ln w="22225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</p:grpSp>
      <p:sp>
        <p:nvSpPr>
          <p:cNvPr id="22" name="오른쪽 화살표 21"/>
          <p:cNvSpPr/>
          <p:nvPr/>
        </p:nvSpPr>
        <p:spPr>
          <a:xfrm>
            <a:off x="3923928" y="4616339"/>
            <a:ext cx="1512168" cy="25282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10800000">
            <a:off x="3873075" y="4953148"/>
            <a:ext cx="1512168" cy="25282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645429" y="4217786"/>
            <a:ext cx="271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고민 상담</a:t>
            </a:r>
            <a:r>
              <a:rPr lang="en-US" altLang="ko-KR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지식 공유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92608" y="5264412"/>
            <a:ext cx="271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심리적 만족감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1853" y="5795622"/>
            <a:ext cx="194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노년층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49137" y="5818204"/>
            <a:ext cx="194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청년층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81852" y="6165567"/>
            <a:ext cx="194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청년층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49137" y="6137352"/>
            <a:ext cx="194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노년층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45429" y="5818204"/>
            <a:ext cx="2078699" cy="5631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125102" y="5912235"/>
            <a:ext cx="271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플랫폼</a:t>
            </a:r>
          </a:p>
        </p:txBody>
      </p:sp>
      <p:sp>
        <p:nvSpPr>
          <p:cNvPr id="9" name="위쪽 화살표 8"/>
          <p:cNvSpPr/>
          <p:nvPr/>
        </p:nvSpPr>
        <p:spPr>
          <a:xfrm>
            <a:off x="4319972" y="2234943"/>
            <a:ext cx="720080" cy="1675099"/>
          </a:xfrm>
          <a:prstGeom prst="up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78956" y="2617491"/>
            <a:ext cx="396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효과적인 인력 관리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845579" y="708485"/>
            <a:ext cx="4110797" cy="1541785"/>
            <a:chOff x="1331983" y="4293096"/>
            <a:chExt cx="4110797" cy="1541785"/>
          </a:xfrm>
        </p:grpSpPr>
        <p:sp>
          <p:nvSpPr>
            <p:cNvPr id="34" name="타원 33"/>
            <p:cNvSpPr/>
            <p:nvPr/>
          </p:nvSpPr>
          <p:spPr>
            <a:xfrm>
              <a:off x="1331983" y="4293096"/>
              <a:ext cx="1512168" cy="1541785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82340" y="4730059"/>
              <a:ext cx="39604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ko-KR" altLang="en-US" sz="4000" b="1" dirty="0">
                  <a:ln w="22225">
                    <a:solidFill>
                      <a:schemeClr val="bg1">
                        <a:lumMod val="95000"/>
                      </a:schemeClr>
                    </a:solidFill>
                    <a:prstDash val="solid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</a:rPr>
                <a:t>사회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014780" y="4514255"/>
            <a:ext cx="1872208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ko-KR" altLang="en-US" sz="44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소통</a:t>
            </a:r>
          </a:p>
        </p:txBody>
      </p:sp>
    </p:spTree>
    <p:extLst>
      <p:ext uri="{BB962C8B-B14F-4D97-AF65-F5344CB8AC3E}">
        <p14:creationId xmlns:p14="http://schemas.microsoft.com/office/powerpoint/2010/main" val="529144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07904" y="2660432"/>
            <a:ext cx="0" cy="2304256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23928" y="3429000"/>
            <a:ext cx="6480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ko-KR" altLang="en-US" sz="6600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027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707904" y="2660432"/>
            <a:ext cx="0" cy="2304256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23928" y="3381960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pc="-150" dirty="0">
                <a:solidFill>
                  <a:schemeClr val="accent6">
                    <a:lumMod val="50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연구 질문</a:t>
            </a:r>
            <a:endParaRPr lang="en-US" altLang="ko-KR" sz="7200" spc="-150" dirty="0">
              <a:solidFill>
                <a:schemeClr val="accent6">
                  <a:lumMod val="50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7824" y="2494637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dirty="0">
              <a:solidFill>
                <a:schemeClr val="accent1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966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연구 동기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1052736"/>
            <a:ext cx="3715732" cy="4968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004048" y="6165304"/>
            <a:ext cx="6264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출처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머니투데이</a:t>
            </a:r>
            <a:r>
              <a:rPr lang="ko-KR" altLang="en-US" sz="1400" dirty="0"/>
              <a:t> 기사 </a:t>
            </a:r>
            <a:r>
              <a:rPr lang="en-US" altLang="ko-KR" sz="1600" dirty="0"/>
              <a:t>2018.8.24</a:t>
            </a:r>
            <a:r>
              <a:rPr lang="ko-KR" altLang="en-US" sz="1400" dirty="0"/>
              <a:t>  </a:t>
            </a:r>
          </a:p>
        </p:txBody>
      </p:sp>
      <p:pic>
        <p:nvPicPr>
          <p:cNvPr id="6" name="그림 5" descr="연금충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1052736"/>
            <a:ext cx="3861048" cy="50131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683568" y="6165304"/>
            <a:ext cx="446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출저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에너지경제</a:t>
            </a:r>
            <a:r>
              <a:rPr lang="ko-KR" altLang="en-US" sz="1600" dirty="0"/>
              <a:t> 기사 </a:t>
            </a:r>
            <a:r>
              <a:rPr lang="en-US" altLang="ko-KR" sz="1600" dirty="0"/>
              <a:t>2018.9.21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7823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배경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Picture 2" descr="https://post-phinf.pstatic.net/MjAxODA5MTlfMiAg/MDAxNTM3MzQyNzMwNTU4.X9S_rZwlKLh-WPMNZcHmTA3Qoy6iRRZ1DBCzCtp5pLsg.qISxongbeWtsm3-EA9Fjbf2wvaeguZPisoe-nyKu5bog.JPEG/%EC%9D%B8%EA%B5%AC%EC%87%BC%ED%81%AC-28%ED%8E%B8_2.jpg?type=w12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0469"/>
            <a:ext cx="7456727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6914" y="623731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한국행정연구원</a:t>
            </a:r>
          </a:p>
        </p:txBody>
      </p:sp>
      <p:sp>
        <p:nvSpPr>
          <p:cNvPr id="7" name="타원 6"/>
          <p:cNvSpPr/>
          <p:nvPr/>
        </p:nvSpPr>
        <p:spPr>
          <a:xfrm>
            <a:off x="6732240" y="4293096"/>
            <a:ext cx="1142798" cy="9361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60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배경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B14BDD1-E839-429B-9C65-3962672F7878}"/>
              </a:ext>
            </a:extLst>
          </p:cNvPr>
          <p:cNvGrpSpPr/>
          <p:nvPr/>
        </p:nvGrpSpPr>
        <p:grpSpPr>
          <a:xfrm>
            <a:off x="611560" y="1039962"/>
            <a:ext cx="10683390" cy="5188980"/>
            <a:chOff x="1187624" y="2794000"/>
            <a:chExt cx="9099214" cy="4064000"/>
          </a:xfrm>
        </p:grpSpPr>
        <p:sp>
          <p:nvSpPr>
            <p:cNvPr id="5" name="TextBox 4"/>
            <p:cNvSpPr txBox="1"/>
            <p:nvPr/>
          </p:nvSpPr>
          <p:spPr>
            <a:xfrm>
              <a:off x="5436096" y="6597352"/>
              <a:ext cx="48507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</a:rPr>
                <a:t>자료 </a:t>
              </a:r>
              <a:r>
                <a:rPr lang="en-US" altLang="ko-KR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</a:rPr>
                <a:t>: 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</a:rPr>
                <a:t>국가인권위원회</a:t>
              </a:r>
              <a:r>
                <a:rPr lang="en-US" altLang="ko-KR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</a:rPr>
                <a:t> ‘</a:t>
              </a:r>
              <a:r>
                <a:rPr lang="ko-KR" alt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휴먼명조" panose="02010504000101010101" pitchFamily="2" charset="-127"/>
                  <a:ea typeface="휴먼명조" panose="02010504000101010101" pitchFamily="2" charset="-127"/>
                </a:rPr>
                <a:t>노인인권실태조사＇</a:t>
              </a:r>
            </a:p>
          </p:txBody>
        </p:sp>
        <p:graphicFrame>
          <p:nvGraphicFramePr>
            <p:cNvPr id="12" name="차트 11">
              <a:extLst>
                <a:ext uri="{FF2B5EF4-FFF2-40B4-BE49-F238E27FC236}">
                  <a16:creationId xmlns:a16="http://schemas.microsoft.com/office/drawing/2014/main" id="{47571302-0618-4551-9027-13B052EE0C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26428358"/>
                </p:ext>
              </p:extLst>
            </p:nvPr>
          </p:nvGraphicFramePr>
          <p:xfrm>
            <a:off x="1187624" y="2794000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4921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질문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4008" y="299695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왜 </a:t>
            </a:r>
            <a:r>
              <a:rPr lang="ko-KR" altLang="en-US" sz="2800" b="1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갈등</a:t>
            </a:r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생기는가</a:t>
            </a: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</a:t>
            </a:r>
            <a:endParaRPr lang="ko-KR" altLang="en-US" sz="28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026" name="Picture 2" descr="C:\Users\user\Desktop\물음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452" y="1916832"/>
            <a:ext cx="2857500" cy="2857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275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사각형 설명선 12"/>
          <p:cNvSpPr/>
          <p:nvPr/>
        </p:nvSpPr>
        <p:spPr>
          <a:xfrm>
            <a:off x="702432" y="2151315"/>
            <a:ext cx="3698815" cy="1899028"/>
          </a:xfrm>
          <a:prstGeom prst="wedgeRoundRectCallout">
            <a:avLst>
              <a:gd name="adj1" fmla="val -948"/>
              <a:gd name="adj2" fmla="val 60406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11560" y="1271007"/>
            <a:ext cx="66247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압축성장 속 빠른 </a:t>
            </a:r>
            <a:r>
              <a:rPr lang="ko-KR" altLang="en-US" sz="2800" b="1" dirty="0">
                <a:solidFill>
                  <a:srgbClr val="FF0000"/>
                </a:solidFill>
              </a:rPr>
              <a:t>가치관의 변화</a:t>
            </a:r>
          </a:p>
          <a:p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30509" y="2455509"/>
            <a:ext cx="1907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휴먼옛체" panose="02010504000101010101" pitchFamily="2" charset="-127"/>
                <a:ea typeface="휴먼옛체" panose="02010504000101010101" pitchFamily="2" charset="-127"/>
              </a:rPr>
              <a:t>“</a:t>
            </a:r>
            <a:r>
              <a:rPr lang="ko-KR" altLang="en-US" sz="1600" dirty="0">
                <a:latin typeface="휴먼옛체" panose="02010504000101010101" pitchFamily="2" charset="-127"/>
                <a:ea typeface="휴먼옛체" panose="02010504000101010101" pitchFamily="2" charset="-127"/>
              </a:rPr>
              <a:t>급격한 산업화</a:t>
            </a:r>
            <a:r>
              <a:rPr lang="en-US" altLang="ko-KR" sz="1600" dirty="0">
                <a:latin typeface="휴먼옛체" panose="02010504000101010101" pitchFamily="2" charset="-127"/>
                <a:ea typeface="휴먼옛체" panose="02010504000101010101" pitchFamily="2" charset="-127"/>
              </a:rPr>
              <a:t>”</a:t>
            </a:r>
            <a:endParaRPr lang="ko-KR" altLang="en-US" sz="1600" dirty="0">
              <a:latin typeface="휴먼옛체" panose="02010504000101010101" pitchFamily="2" charset="-127"/>
              <a:ea typeface="휴먼옛체" panose="02010504000101010101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4813" y="2436334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“</a:t>
            </a:r>
            <a:r>
              <a:rPr lang="ko-KR" altLang="en-US" sz="1600" b="1" dirty="0"/>
              <a:t>정보화 시대</a:t>
            </a:r>
            <a:r>
              <a:rPr lang="en-US" altLang="ko-KR" sz="1600" b="1" dirty="0"/>
              <a:t>”</a:t>
            </a:r>
            <a:endParaRPr lang="ko-KR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질문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532793" y="2223323"/>
            <a:ext cx="0" cy="32403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74463" y="29135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가족적 가치 중요시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46299" y="2943023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개인주의 가치 중요시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268313"/>
            <a:ext cx="1912849" cy="19128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7" y="4303515"/>
            <a:ext cx="1853337" cy="1853337"/>
          </a:xfrm>
          <a:prstGeom prst="rect">
            <a:avLst/>
          </a:prstGeom>
        </p:spPr>
      </p:pic>
      <p:sp>
        <p:nvSpPr>
          <p:cNvPr id="16" name="모서리가 둥근 사각형 설명선 15"/>
          <p:cNvSpPr/>
          <p:nvPr/>
        </p:nvSpPr>
        <p:spPr>
          <a:xfrm>
            <a:off x="4651135" y="2151315"/>
            <a:ext cx="3698815" cy="1899028"/>
          </a:xfrm>
          <a:prstGeom prst="wedgeRoundRectCallout">
            <a:avLst>
              <a:gd name="adj1" fmla="val 13295"/>
              <a:gd name="adj2" fmla="val 7401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47323" y="3366818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Arial Black" panose="020B0A04020102020204" pitchFamily="34" charset="0"/>
              </a:rPr>
              <a:t>“</a:t>
            </a:r>
            <a:r>
              <a:rPr lang="ko-KR" altLang="en-US" sz="1600" b="1" dirty="0">
                <a:latin typeface="Arial Black" panose="020B0A04020102020204" pitchFamily="34" charset="0"/>
              </a:rPr>
              <a:t>수직적 가치관</a:t>
            </a:r>
            <a:r>
              <a:rPr lang="en-US" altLang="ko-KR" sz="1600" b="1" dirty="0">
                <a:latin typeface="Arial Black" panose="020B0A04020102020204" pitchFamily="34" charset="0"/>
              </a:rPr>
              <a:t>”</a:t>
            </a:r>
            <a:endParaRPr lang="ko-KR" altLang="en-US" sz="1600" b="1" dirty="0">
              <a:latin typeface="Arial Black" panose="020B0A040201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62607" y="3556288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Arial Black" panose="020B0A04020102020204" pitchFamily="34" charset="0"/>
              </a:rPr>
              <a:t>“</a:t>
            </a:r>
            <a:r>
              <a:rPr lang="ko-KR" altLang="en-US" sz="1600" dirty="0">
                <a:latin typeface="Arial Black" panose="020B0A04020102020204" pitchFamily="34" charset="0"/>
              </a:rPr>
              <a:t>수평적 가치관</a:t>
            </a:r>
            <a:r>
              <a:rPr lang="en-US" altLang="ko-KR" sz="1600" dirty="0">
                <a:latin typeface="Arial Black" panose="020B0A04020102020204" pitchFamily="34" charset="0"/>
              </a:rPr>
              <a:t>”</a:t>
            </a:r>
            <a:endParaRPr lang="ko-KR" altLang="en-US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14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8065" y="1711950"/>
            <a:ext cx="6944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일자리 문제와 복지문제로 인한 부정적인 인식</a:t>
            </a:r>
          </a:p>
          <a:p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260648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 질문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122" y="116632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5400" spc="-15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2806" y="3155271"/>
            <a:ext cx="797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노인 일자리 증가 때문에</a:t>
            </a:r>
            <a:r>
              <a:rPr lang="en-US" altLang="ko-KR" dirty="0"/>
              <a:t> </a:t>
            </a:r>
            <a:r>
              <a:rPr lang="ko-KR" altLang="en-US" dirty="0"/>
              <a:t>청년 일자리 감소가 우려된다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3943280"/>
            <a:ext cx="797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노인복지 확대로 청년층 부담 증가가 우려된다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4725144"/>
            <a:ext cx="797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“</a:t>
            </a:r>
            <a:r>
              <a:rPr lang="ko-KR" altLang="en-US" dirty="0"/>
              <a:t>국민연금 등 공적 연금을 노후생활에 필요한 만큼 받지 못할 것</a:t>
            </a:r>
            <a:r>
              <a:rPr lang="en-US" altLang="ko-KR" dirty="0"/>
              <a:t>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84535" y="315527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56.6%</a:t>
            </a:r>
            <a:endParaRPr lang="ko-KR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7442" y="393705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77.1%</a:t>
            </a:r>
            <a:endParaRPr lang="ko-KR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8750" y="4706264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</a:t>
            </a:r>
            <a:endParaRPr lang="ko-KR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28251" y="6479135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국가인권위원회 </a:t>
            </a:r>
            <a:r>
              <a:rPr lang="en-US" altLang="ko-KR" dirty="0"/>
              <a:t>‘</a:t>
            </a:r>
            <a:r>
              <a:rPr lang="ko-KR" altLang="en-US" dirty="0"/>
              <a:t>노인인권종합보고서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169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각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322</Words>
  <Application>Microsoft Office PowerPoint</Application>
  <PresentationFormat>화면 슬라이드 쇼(4:3)</PresentationFormat>
  <Paragraphs>121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굴림</vt:lpstr>
      <vt:lpstr>굴림체</vt:lpstr>
      <vt:lpstr>나눔고딕</vt:lpstr>
      <vt:lpstr>나눔고딕 ExtraBold</vt:lpstr>
      <vt:lpstr>맑은 고딕</vt:lpstr>
      <vt:lpstr>한컴 윤고딕 240</vt:lpstr>
      <vt:lpstr>한컴 윤고딕 250</vt:lpstr>
      <vt:lpstr>휴먼명조</vt:lpstr>
      <vt:lpstr>휴먼옛체</vt:lpstr>
      <vt:lpstr>Arial</vt:lpstr>
      <vt:lpstr>Arial Black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박민희</dc:creator>
  <cp:lastModifiedBy>song</cp:lastModifiedBy>
  <cp:revision>60</cp:revision>
  <dcterms:created xsi:type="dcterms:W3CDTF">2014-03-25T16:54:31Z</dcterms:created>
  <dcterms:modified xsi:type="dcterms:W3CDTF">2018-12-31T06:32:03Z</dcterms:modified>
</cp:coreProperties>
</file>